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82" r:id="rId2"/>
    <p:sldId id="338" r:id="rId3"/>
    <p:sldId id="307" r:id="rId4"/>
    <p:sldId id="330" r:id="rId5"/>
    <p:sldId id="331" r:id="rId6"/>
    <p:sldId id="310" r:id="rId7"/>
    <p:sldId id="339" r:id="rId8"/>
    <p:sldId id="328" r:id="rId9"/>
    <p:sldId id="314" r:id="rId10"/>
    <p:sldId id="315" r:id="rId11"/>
    <p:sldId id="332" r:id="rId12"/>
    <p:sldId id="340" r:id="rId13"/>
    <p:sldId id="329" r:id="rId14"/>
    <p:sldId id="319" r:id="rId15"/>
    <p:sldId id="320" r:id="rId16"/>
    <p:sldId id="321" r:id="rId17"/>
    <p:sldId id="322" r:id="rId18"/>
    <p:sldId id="323" r:id="rId19"/>
    <p:sldId id="333" r:id="rId20"/>
    <p:sldId id="334" r:id="rId21"/>
    <p:sldId id="335" r:id="rId22"/>
    <p:sldId id="336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2B57E5"/>
    <a:srgbClr val="A50021"/>
    <a:srgbClr val="0070C0"/>
    <a:srgbClr val="FF9900"/>
    <a:srgbClr val="990000"/>
    <a:srgbClr val="2697C4"/>
    <a:srgbClr val="FF5050"/>
    <a:srgbClr val="FFFFFF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98776" autoAdjust="0"/>
  </p:normalViewPr>
  <p:slideViewPr>
    <p:cSldViewPr snapToGrid="0">
      <p:cViewPr>
        <p:scale>
          <a:sx n="66" d="100"/>
          <a:sy n="66" d="100"/>
        </p:scale>
        <p:origin x="-2514" y="-1170"/>
      </p:cViewPr>
      <p:guideLst>
        <p:guide orient="horz" pos="396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62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1D3-4F8A-B3C4-A849AEF2140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1D3-4F8A-B3C4-A849AEF2140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1D3-4F8A-B3C4-A849AEF2140D}"/>
              </c:ext>
            </c:extLst>
          </c:dPt>
          <c:cat>
            <c:strRef>
              <c:f>Sheet1!$A$2:$A$4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25</c:v>
                </c:pt>
                <c:pt idx="1">
                  <c:v>75</c:v>
                </c:pt>
                <c:pt idx="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91D3-4F8A-B3C4-A849AEF214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>
          <a:latin typeface="+mn-lt"/>
          <a:ea typeface="+mn-ea"/>
          <a:cs typeface="+mn-ea"/>
          <a:sym typeface="+mn-lt"/>
        </a:defRPr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FE2EAB-6D67-4396-A59C-1F37155D19D8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C877DC-A53E-4AE3-B6B4-BED00D88D0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864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877DC-A53E-4AE3-B6B4-BED00D88D091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922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1" y="360203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32FDD-FA82-417E-B299-0FF986984BA8}" type="datetime1">
              <a:rPr lang="ru-RU" smtClean="0"/>
              <a:pPr/>
              <a:t>22.11.2021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A9B21-019D-4FE3-BF83-6669665EC3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7388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9A03A-6BDC-49D5-A5A6-645923412BD7}" type="datetime1">
              <a:rPr lang="ru-RU" smtClean="0"/>
              <a:pPr/>
              <a:t>22.11.2021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A9B21-019D-4FE3-BF83-6669665EC3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174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29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12676-C70F-4DAE-8FA9-2DD668E778EA}" type="datetime1">
              <a:rPr lang="ru-RU" smtClean="0"/>
              <a:pPr/>
              <a:t>22.11.2021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A9B21-019D-4FE3-BF83-6669665EC3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498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FD2A5-4947-4CD2-B929-D66C62C54349}" type="datetime1">
              <a:rPr lang="ru-RU" smtClean="0"/>
              <a:pPr/>
              <a:t>22.11.2021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A9B21-019D-4FE3-BF83-6669665EC3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1977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168D9-1467-4BB3-8E84-BFA684BB74A2}" type="datetime1">
              <a:rPr lang="ru-RU" smtClean="0"/>
              <a:pPr/>
              <a:t>22.11.2021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A9B21-019D-4FE3-BF83-6669665EC3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504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0CEB6-E25B-422A-BEF1-C1C88B172F93}" type="datetime1">
              <a:rPr lang="ru-RU" smtClean="0"/>
              <a:pPr/>
              <a:t>22.11.2021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A9B21-019D-4FE3-BF83-6669665EC3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058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C1430-17B1-4EBD-87F4-4F7294A8BE26}" type="datetime1">
              <a:rPr lang="ru-RU" smtClean="0"/>
              <a:pPr/>
              <a:t>22.11.2021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A9B21-019D-4FE3-BF83-6669665EC3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885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99D76-5340-4C95-8840-31AD8D10838B}" type="datetime1">
              <a:rPr lang="ru-RU" smtClean="0"/>
              <a:pPr/>
              <a:t>22.11.2021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A9B21-019D-4FE3-BF83-6669665EC3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1738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5B1EB-FC28-4DEC-8F50-1F9567C704C7}" type="datetime1">
              <a:rPr lang="ru-RU" smtClean="0"/>
              <a:pPr/>
              <a:t>22.11.2021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A9B21-019D-4FE3-BF83-6669665EC3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0346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56A2D-1A28-46FC-BF69-7393D2997313}" type="datetime1">
              <a:rPr lang="ru-RU" smtClean="0"/>
              <a:pPr/>
              <a:t>22.11.2021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A9B21-019D-4FE3-BF83-6669665EC3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6573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FA145-63F1-4220-8284-41E67E4755BB}" type="datetime1">
              <a:rPr lang="ru-RU" smtClean="0"/>
              <a:pPr/>
              <a:t>22.11.2021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A9B21-019D-4FE3-BF83-6669665EC3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5419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1CC33B-36CC-473A-8E2B-375E042764F8}" type="datetime1">
              <a:rPr lang="ru-RU" smtClean="0"/>
              <a:pPr/>
              <a:t>22.11.2021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1A9B21-019D-4FE3-BF83-6669665EC3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672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67"/>
          <a:stretch/>
        </p:blipFill>
        <p:spPr>
          <a:xfrm>
            <a:off x="0" y="0"/>
            <a:ext cx="12192000" cy="685800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Блок-схема: данные 4"/>
          <p:cNvSpPr/>
          <p:nvPr/>
        </p:nvSpPr>
        <p:spPr>
          <a:xfrm>
            <a:off x="-289794" y="-2311"/>
            <a:ext cx="10250130" cy="6858001"/>
          </a:xfrm>
          <a:prstGeom prst="flowChartInputOutp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916875" y="1445344"/>
            <a:ext cx="1784184" cy="2120552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606999" y="1849612"/>
            <a:ext cx="291639" cy="16523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741714" y="3318310"/>
            <a:ext cx="443570" cy="49169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302819" y="1807673"/>
            <a:ext cx="55552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ea typeface="Times New Roman" panose="02020603050405020304" pitchFamily="18" charset="0"/>
              </a:rPr>
              <a:t> 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7526207" y="1669612"/>
            <a:ext cx="180000" cy="18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араллелограмм 28"/>
          <p:cNvSpPr/>
          <p:nvPr/>
        </p:nvSpPr>
        <p:spPr>
          <a:xfrm>
            <a:off x="8309779" y="5430983"/>
            <a:ext cx="623320" cy="1427020"/>
          </a:xfrm>
          <a:prstGeom prst="parallelogram">
            <a:avLst>
              <a:gd name="adj" fmla="val 659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араллелограмм 29"/>
          <p:cNvSpPr/>
          <p:nvPr/>
        </p:nvSpPr>
        <p:spPr>
          <a:xfrm>
            <a:off x="1157240" y="-1"/>
            <a:ext cx="664029" cy="1464431"/>
          </a:xfrm>
          <a:prstGeom prst="parallelogram">
            <a:avLst>
              <a:gd name="adj" fmla="val 63292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276745" y="4773552"/>
            <a:ext cx="78947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0"/>
              </a:spcBef>
            </a:pPr>
            <a:r>
              <a:rPr lang="ru-RU" sz="1600" b="1" dirty="0" smtClean="0">
                <a:solidFill>
                  <a:srgbClr val="FF0000"/>
                </a:solidFill>
              </a:rPr>
              <a:t>Мельникова Татьяна Анатольевна,</a:t>
            </a:r>
            <a:endParaRPr lang="ru-RU" dirty="0">
              <a:solidFill>
                <a:srgbClr val="FF0000"/>
              </a:solidFill>
            </a:endParaRPr>
          </a:p>
          <a:p>
            <a:pPr algn="r"/>
            <a:r>
              <a:rPr lang="ru-RU" sz="16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начальник отдела обеспечения общего образования</a:t>
            </a:r>
          </a:p>
          <a:p>
            <a:pPr algn="r"/>
            <a:r>
              <a:rPr lang="ru-RU" sz="16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Комитета </a:t>
            </a:r>
            <a:r>
              <a:rPr lang="ru-RU" sz="16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делам образования </a:t>
            </a:r>
            <a:r>
              <a:rPr lang="ru-RU" sz="16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города Челябинска</a:t>
            </a:r>
            <a:endParaRPr lang="ru-RU" sz="1600" dirty="0" smtClean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389303" y="6492875"/>
            <a:ext cx="2743200" cy="365125"/>
          </a:xfrm>
        </p:spPr>
        <p:txBody>
          <a:bodyPr/>
          <a:lstStyle/>
          <a:p>
            <a:fld id="{3E32A5B6-1AF2-4B9C-864C-F69A65D005A7}" type="slidenum">
              <a:rPr lang="ru-RU" smtClean="0"/>
              <a:pPr/>
              <a:t>1</a:t>
            </a:fld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2213163" y="1602861"/>
            <a:ext cx="6719936" cy="21236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200" dirty="0" smtClean="0">
                <a:cs typeface="Arial" panose="020B0604020202020204" pitchFamily="34" charset="0"/>
              </a:rPr>
              <a:t>Современные </a:t>
            </a:r>
            <a:r>
              <a:rPr lang="ru-RU" sz="2200" dirty="0">
                <a:cs typeface="Arial" panose="020B0604020202020204" pitchFamily="34" charset="0"/>
              </a:rPr>
              <a:t>подходы </a:t>
            </a:r>
            <a:endParaRPr lang="ru-RU" sz="2200" dirty="0" smtClean="0">
              <a:cs typeface="Arial" panose="020B0604020202020204" pitchFamily="34" charset="0"/>
            </a:endParaRPr>
          </a:p>
          <a:p>
            <a:r>
              <a:rPr lang="ru-RU" sz="2200" dirty="0" smtClean="0">
                <a:cs typeface="Arial" panose="020B0604020202020204" pitchFamily="34" charset="0"/>
              </a:rPr>
              <a:t>к </a:t>
            </a:r>
            <a:r>
              <a:rPr lang="ru-RU" sz="2200" dirty="0">
                <a:cs typeface="Arial" panose="020B0604020202020204" pitchFamily="34" charset="0"/>
              </a:rPr>
              <a:t>организации методической работы </a:t>
            </a:r>
            <a:endParaRPr lang="ru-RU" sz="2200" dirty="0" smtClean="0">
              <a:cs typeface="Arial" panose="020B0604020202020204" pitchFamily="34" charset="0"/>
            </a:endParaRPr>
          </a:p>
          <a:p>
            <a:r>
              <a:rPr lang="ru-RU" sz="2200" dirty="0" smtClean="0">
                <a:cs typeface="Arial" panose="020B0604020202020204" pitchFamily="34" charset="0"/>
              </a:rPr>
              <a:t>на </a:t>
            </a:r>
            <a:r>
              <a:rPr lang="ru-RU" sz="2200" dirty="0">
                <a:cs typeface="Arial" panose="020B0604020202020204" pitchFamily="34" charset="0"/>
              </a:rPr>
              <a:t>основе анализа результатов федеральных, региональных </a:t>
            </a:r>
            <a:r>
              <a:rPr lang="ru-RU" sz="2200" dirty="0" smtClean="0">
                <a:cs typeface="Arial" panose="020B0604020202020204" pitchFamily="34" charset="0"/>
              </a:rPr>
              <a:t>и </a:t>
            </a:r>
            <a:r>
              <a:rPr lang="ru-RU" sz="2200" dirty="0">
                <a:cs typeface="Arial" panose="020B0604020202020204" pitchFamily="34" charset="0"/>
              </a:rPr>
              <a:t>муниципальных оценочных процедур </a:t>
            </a:r>
            <a:r>
              <a:rPr lang="ru-RU" sz="2200" dirty="0" smtClean="0">
                <a:cs typeface="Arial" panose="020B0604020202020204" pitchFamily="34" charset="0"/>
              </a:rPr>
              <a:t>в </a:t>
            </a:r>
            <a:r>
              <a:rPr lang="ru-RU" sz="2200" dirty="0">
                <a:cs typeface="Arial" panose="020B0604020202020204" pitchFamily="34" charset="0"/>
              </a:rPr>
              <a:t>целях повышения </a:t>
            </a:r>
            <a:r>
              <a:rPr lang="ru-RU" sz="2200" dirty="0" smtClean="0">
                <a:cs typeface="Arial" panose="020B0604020202020204" pitchFamily="34" charset="0"/>
              </a:rPr>
              <a:t>качества образования</a:t>
            </a:r>
            <a:endParaRPr lang="ru-RU" sz="2200" dirty="0">
              <a:cs typeface="Arial" panose="020B0604020202020204" pitchFamily="34" charset="0"/>
            </a:endParaRPr>
          </a:p>
        </p:txBody>
      </p:sp>
      <p:sp>
        <p:nvSpPr>
          <p:cNvPr id="28" name="Параллелограмм 27"/>
          <p:cNvSpPr/>
          <p:nvPr/>
        </p:nvSpPr>
        <p:spPr>
          <a:xfrm>
            <a:off x="7810414" y="3426691"/>
            <a:ext cx="1282827" cy="3431311"/>
          </a:xfrm>
          <a:prstGeom prst="parallelogram">
            <a:avLst>
              <a:gd name="adj" fmla="val 78125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209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A9B21-019D-4FE3-BF83-6669665EC3D8}" type="slidenum">
              <a:rPr lang="ru-RU" smtClean="0"/>
              <a:pPr/>
              <a:t>10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3835596"/>
              </p:ext>
            </p:extLst>
          </p:nvPr>
        </p:nvGraphicFramePr>
        <p:xfrm>
          <a:off x="129056" y="176423"/>
          <a:ext cx="11910543" cy="6224377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5197687"/>
                <a:gridCol w="3788228"/>
                <a:gridCol w="2924628"/>
              </a:tblGrid>
              <a:tr h="65090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Arial Narrow" panose="020B0606020202030204" pitchFamily="34" charset="0"/>
                        </a:rPr>
                        <a:t>ВИДЫ ГРАМОТНОСТИ</a:t>
                      </a:r>
                      <a:endParaRPr lang="ru-RU" sz="2000" b="1" dirty="0">
                        <a:effectLst/>
                        <a:latin typeface="Arial Narrow" panose="020B0606020202030204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4505" marR="545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Arial Narrow" panose="020B0606020202030204" pitchFamily="34" charset="0"/>
                        </a:rPr>
                        <a:t>РЕЗУЛЬТАТЫ</a:t>
                      </a:r>
                      <a:r>
                        <a:rPr lang="ru-RU" sz="2000" baseline="0" dirty="0" smtClean="0">
                          <a:effectLst/>
                          <a:latin typeface="Arial Narrow" panose="020B0606020202030204" pitchFamily="34" charset="0"/>
                        </a:rPr>
                        <a:t> ОО Г.ЧЕЛЯБИНСКА</a:t>
                      </a:r>
                      <a:endParaRPr lang="ru-RU" sz="2000" b="1" dirty="0">
                        <a:effectLst/>
                        <a:latin typeface="Arial Narrow" panose="020B0606020202030204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4505" marR="545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Arial Narrow" panose="020B0606020202030204" pitchFamily="34" charset="0"/>
                        </a:rPr>
                        <a:t>РЕЗУЛЬТАТЫ РФ</a:t>
                      </a:r>
                      <a:endParaRPr lang="ru-RU" sz="2000" b="1" dirty="0">
                        <a:effectLst/>
                        <a:latin typeface="Arial Narrow" panose="020B0606020202030204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4505" marR="54505" marT="0" marB="0" anchor="ctr"/>
                </a:tc>
              </a:tr>
              <a:tr h="19158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Arial Narrow" panose="020B0606020202030204" pitchFamily="34" charset="0"/>
                        </a:rPr>
                        <a:t>ЧИТАТЕЛЬСКАЯ</a:t>
                      </a:r>
                    </a:p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Arial Narrow" panose="020B0606020202030204" pitchFamily="34" charset="0"/>
                        </a:rPr>
                        <a:t>ЛИЦЕЙ №11</a:t>
                      </a:r>
                    </a:p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Arial Narrow" panose="020B0606020202030204" pitchFamily="34" charset="0"/>
                        </a:rPr>
                        <a:t>ГИМНАЗИЯ №93</a:t>
                      </a:r>
                    </a:p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Arial Narrow" panose="020B0606020202030204" pitchFamily="34" charset="0"/>
                        </a:rPr>
                        <a:t>ЛИЦЕЙ №67</a:t>
                      </a:r>
                    </a:p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Arial Narrow" panose="020B0606020202030204" pitchFamily="34" charset="0"/>
                        </a:rPr>
                        <a:t>ЛИЦЕЙ №82</a:t>
                      </a:r>
                    </a:p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Arial Narrow" panose="020B0606020202030204" pitchFamily="34" charset="0"/>
                        </a:rPr>
                        <a:t>ОЦ №2</a:t>
                      </a:r>
                      <a:endParaRPr lang="ru-RU" sz="2000" dirty="0">
                        <a:effectLst/>
                        <a:latin typeface="Arial Narrow" panose="020B0606020202030204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4505" marR="545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2000" b="1" dirty="0" smtClean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Arial Narrow" panose="020B0606020202030204" pitchFamily="34" charset="0"/>
                        </a:rPr>
                        <a:t>583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Arial Narrow" panose="020B0606020202030204" pitchFamily="34" charset="0"/>
                        </a:rPr>
                        <a:t>583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Arial Narrow" panose="020B0606020202030204" pitchFamily="34" charset="0"/>
                        </a:rPr>
                        <a:t>576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Arial Narrow" panose="020B0606020202030204" pitchFamily="34" charset="0"/>
                        </a:rPr>
                        <a:t>557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Arial Narrow" panose="020B0606020202030204" pitchFamily="34" charset="0"/>
                        </a:rPr>
                        <a:t>552</a:t>
                      </a:r>
                      <a:endParaRPr lang="ru-RU" sz="2000" b="1" dirty="0">
                        <a:effectLst/>
                        <a:latin typeface="Arial Narrow" panose="020B0606020202030204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4505" marR="545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effectLst/>
                          <a:latin typeface="Arial Narrow" panose="020B0606020202030204" pitchFamily="34" charset="0"/>
                        </a:rPr>
                        <a:t>492</a:t>
                      </a:r>
                      <a:endParaRPr lang="ru-RU" sz="2800" b="1" dirty="0">
                        <a:effectLst/>
                        <a:latin typeface="Arial Narrow" panose="020B0606020202030204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4505" marR="54505" marT="0" marB="0" anchor="ctr"/>
                </a:tc>
              </a:tr>
              <a:tr h="4784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Arial Narrow" panose="020B0606020202030204" pitchFamily="34" charset="0"/>
                        </a:rPr>
                        <a:t>МАТЕМАТИЧЕСКАЯ</a:t>
                      </a:r>
                    </a:p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Arial Narrow" panose="020B0606020202030204" pitchFamily="34" charset="0"/>
                        </a:rPr>
                        <a:t>ЛИЦЕЙ №11</a:t>
                      </a:r>
                    </a:p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Arial Narrow" panose="020B0606020202030204" pitchFamily="34" charset="0"/>
                        </a:rPr>
                        <a:t>ЛИЦЕЙ №67</a:t>
                      </a:r>
                    </a:p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Arial Narrow" panose="020B0606020202030204" pitchFamily="34" charset="0"/>
                        </a:rPr>
                        <a:t>ЛИЦЕЙ №82</a:t>
                      </a:r>
                    </a:p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Arial Narrow" panose="020B0606020202030204" pitchFamily="34" charset="0"/>
                        </a:rPr>
                        <a:t>ЛИЦЕЙ №120</a:t>
                      </a:r>
                    </a:p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Arial Narrow" panose="020B0606020202030204" pitchFamily="34" charset="0"/>
                        </a:rPr>
                        <a:t>ГИМНАЗИЯ</a:t>
                      </a:r>
                      <a:r>
                        <a:rPr lang="ru-RU" sz="2000" baseline="0" dirty="0" smtClean="0">
                          <a:effectLst/>
                          <a:latin typeface="Arial Narrow" panose="020B0606020202030204" pitchFamily="34" charset="0"/>
                        </a:rPr>
                        <a:t> №93</a:t>
                      </a:r>
                    </a:p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aseline="0" dirty="0" smtClean="0">
                          <a:effectLst/>
                          <a:latin typeface="Arial Narrow" panose="020B0606020202030204" pitchFamily="34" charset="0"/>
                        </a:rPr>
                        <a:t>СОШ №104</a:t>
                      </a:r>
                      <a:endParaRPr lang="ru-RU" sz="2000" dirty="0" smtClean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4505" marR="545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2000" b="1" dirty="0" smtClean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Arial Narrow" panose="020B0606020202030204" pitchFamily="34" charset="0"/>
                        </a:rPr>
                        <a:t>585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Arial Narrow" panose="020B0606020202030204" pitchFamily="34" charset="0"/>
                        </a:rPr>
                        <a:t>585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Arial Narrow" panose="020B0606020202030204" pitchFamily="34" charset="0"/>
                        </a:rPr>
                        <a:t>572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Arial Narrow" panose="020B0606020202030204" pitchFamily="34" charset="0"/>
                        </a:rPr>
                        <a:t>567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Arial Narrow" panose="020B0606020202030204" pitchFamily="34" charset="0"/>
                        </a:rPr>
                        <a:t>560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Arial Narrow" panose="020B0606020202030204" pitchFamily="34" charset="0"/>
                          <a:ea typeface="Calibri"/>
                          <a:cs typeface="Arial" pitchFamily="34" charset="0"/>
                        </a:rPr>
                        <a:t>556</a:t>
                      </a:r>
                      <a:endParaRPr lang="ru-RU" sz="2000" b="1" dirty="0">
                        <a:effectLst/>
                        <a:latin typeface="Arial Narrow" panose="020B0606020202030204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4505" marR="545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effectLst/>
                          <a:latin typeface="Arial Narrow" panose="020B0606020202030204" pitchFamily="34" charset="0"/>
                        </a:rPr>
                        <a:t>494</a:t>
                      </a:r>
                      <a:endParaRPr lang="ru-RU" sz="2800" b="1" dirty="0">
                        <a:effectLst/>
                        <a:latin typeface="Arial Narrow" panose="020B0606020202030204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4505" marR="54505" marT="0" marB="0" anchor="ctr"/>
                </a:tc>
              </a:tr>
              <a:tr h="4784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Arial Narrow" panose="020B0606020202030204" pitchFamily="34" charset="0"/>
                        </a:rPr>
                        <a:t>ЕСТЕСТВЕННОНАУЧНАЯ</a:t>
                      </a:r>
                    </a:p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Arial Narrow" panose="020B0606020202030204" pitchFamily="34" charset="0"/>
                        </a:rPr>
                        <a:t>ГИМНАЗИЯ №93</a:t>
                      </a:r>
                    </a:p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Arial Narrow" panose="020B0606020202030204" pitchFamily="34" charset="0"/>
                        </a:rPr>
                        <a:t>ЛИЦЕЙ №67</a:t>
                      </a:r>
                    </a:p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Arial Narrow" panose="020B0606020202030204" pitchFamily="34" charset="0"/>
                        </a:rPr>
                        <a:t>ЛИЦЕЙ №82</a:t>
                      </a:r>
                    </a:p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Arial Narrow" panose="020B0606020202030204" pitchFamily="34" charset="0"/>
                        </a:rPr>
                        <a:t>ЛИЦЕЙ №11</a:t>
                      </a:r>
                    </a:p>
                  </a:txBody>
                  <a:tcPr marL="54505" marR="545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2000" b="1" dirty="0" smtClean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Arial Narrow" panose="020B0606020202030204" pitchFamily="34" charset="0"/>
                        </a:rPr>
                        <a:t>541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Arial Narrow" panose="020B0606020202030204" pitchFamily="34" charset="0"/>
                          <a:ea typeface="Calibri"/>
                          <a:cs typeface="Arial" pitchFamily="34" charset="0"/>
                        </a:rPr>
                        <a:t>537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Arial Narrow" panose="020B0606020202030204" pitchFamily="34" charset="0"/>
                          <a:ea typeface="Calibri"/>
                          <a:cs typeface="Arial" pitchFamily="34" charset="0"/>
                        </a:rPr>
                        <a:t>527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Arial Narrow" panose="020B0606020202030204" pitchFamily="34" charset="0"/>
                          <a:ea typeface="Calibri"/>
                          <a:cs typeface="Arial" pitchFamily="34" charset="0"/>
                        </a:rPr>
                        <a:t>519</a:t>
                      </a:r>
                      <a:endParaRPr lang="ru-RU" sz="2000" b="1" dirty="0">
                        <a:effectLst/>
                        <a:latin typeface="Arial Narrow" panose="020B0606020202030204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4505" marR="54505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effectLst/>
                          <a:latin typeface="Arial Narrow" panose="020B0606020202030204" pitchFamily="34" charset="0"/>
                        </a:rPr>
                        <a:t>472</a:t>
                      </a:r>
                      <a:endParaRPr lang="ru-RU" sz="2800" b="1" dirty="0" smtClean="0">
                        <a:effectLst/>
                        <a:latin typeface="Arial Narrow" panose="020B0606020202030204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2800" b="1" dirty="0">
                        <a:effectLst/>
                        <a:latin typeface="Arial Narrow" panose="020B0606020202030204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4505" marR="54505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360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3"/>
          <a:stretch/>
        </p:blipFill>
        <p:spPr bwMode="auto">
          <a:xfrm>
            <a:off x="152400" y="4373502"/>
            <a:ext cx="3506167" cy="2337445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98"/>
          <a:stretch/>
        </p:blipFill>
        <p:spPr bwMode="auto">
          <a:xfrm flipH="1">
            <a:off x="155575" y="114300"/>
            <a:ext cx="3502993" cy="2618802"/>
          </a:xfrm>
          <a:prstGeom prst="rect">
            <a:avLst/>
          </a:prstGeom>
          <a:noFill/>
          <a:ln w="28575" algn="in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Прямоугольник 27"/>
          <p:cNvSpPr/>
          <p:nvPr/>
        </p:nvSpPr>
        <p:spPr>
          <a:xfrm>
            <a:off x="123395" y="2380102"/>
            <a:ext cx="3564000" cy="198960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2050" name="AutoShape 2" descr="https://ds05.infourok.ru/uploads/ex/0011/000e9288-8e88a343/img3.jpg"/>
          <p:cNvSpPr>
            <a:spLocks noChangeAspect="1" noChangeArrowheads="1"/>
          </p:cNvSpPr>
          <p:nvPr/>
        </p:nvSpPr>
        <p:spPr bwMode="auto">
          <a:xfrm>
            <a:off x="155575" y="-3476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-158750" y="2363106"/>
            <a:ext cx="4191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 smtClean="0">
                <a:solidFill>
                  <a:schemeClr val="bg1"/>
                </a:solidFill>
                <a:latin typeface="Arial Narrow" pitchFamily="34" charset="0"/>
              </a:rPr>
              <a:t>Метапредметные </a:t>
            </a:r>
            <a:r>
              <a:rPr lang="ru-RU" sz="3000" dirty="0">
                <a:solidFill>
                  <a:schemeClr val="bg1"/>
                </a:solidFill>
                <a:latin typeface="Arial Narrow" pitchFamily="34" charset="0"/>
              </a:rPr>
              <a:t>результаты – </a:t>
            </a:r>
            <a:r>
              <a:rPr lang="ru-RU" sz="3000" dirty="0" smtClean="0">
                <a:solidFill>
                  <a:schemeClr val="bg1"/>
                </a:solidFill>
                <a:latin typeface="Arial Narrow" pitchFamily="34" charset="0"/>
              </a:rPr>
              <a:t>это </a:t>
            </a:r>
            <a:r>
              <a:rPr lang="ru-RU" sz="3000" dirty="0">
                <a:solidFill>
                  <a:schemeClr val="bg1"/>
                </a:solidFill>
                <a:latin typeface="Arial Narrow" pitchFamily="34" charset="0"/>
              </a:rPr>
              <a:t>компетенции личности </a:t>
            </a:r>
            <a:endParaRPr lang="ru-RU" sz="30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r>
              <a:rPr lang="en-US" sz="3000" dirty="0" smtClean="0">
                <a:solidFill>
                  <a:schemeClr val="bg1"/>
                </a:solidFill>
                <a:latin typeface="Arial Narrow" pitchFamily="34" charset="0"/>
              </a:rPr>
              <a:t>XXI</a:t>
            </a:r>
            <a:r>
              <a:rPr lang="ru-RU" sz="3000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ru-RU" sz="3000" dirty="0">
                <a:solidFill>
                  <a:schemeClr val="bg1"/>
                </a:solidFill>
                <a:latin typeface="Arial Narrow" pitchFamily="34" charset="0"/>
              </a:rPr>
              <a:t>века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9461" y="1321661"/>
            <a:ext cx="5112539" cy="526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58569" y="395402"/>
            <a:ext cx="3516931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ru-RU" sz="2400" dirty="0" smtClean="0">
                <a:latin typeface="Arial Narrow" panose="020B0606020202030204" pitchFamily="34" charset="0"/>
              </a:rPr>
              <a:t>УМЕНИЕ СТАВИТЬ ПРОБЛЕМЫ</a:t>
            </a:r>
          </a:p>
          <a:p>
            <a:pPr algn="ctr">
              <a:spcBef>
                <a:spcPts val="1200"/>
              </a:spcBef>
            </a:pPr>
            <a:r>
              <a:rPr lang="ru-RU" sz="2400" dirty="0" smtClean="0">
                <a:latin typeface="Arial Narrow" panose="020B0606020202030204" pitchFamily="34" charset="0"/>
              </a:rPr>
              <a:t>НАПРАВЛЕННОСТЬ </a:t>
            </a:r>
          </a:p>
          <a:p>
            <a:pPr algn="ctr"/>
            <a:r>
              <a:rPr lang="ru-RU" sz="2400" dirty="0" smtClean="0">
                <a:latin typeface="Arial Narrow" panose="020B0606020202030204" pitchFamily="34" charset="0"/>
              </a:rPr>
              <a:t>НА САМОРАЗВИТИЕ</a:t>
            </a:r>
          </a:p>
          <a:p>
            <a:pPr algn="ctr">
              <a:spcBef>
                <a:spcPts val="1200"/>
              </a:spcBef>
            </a:pPr>
            <a:r>
              <a:rPr lang="ru-RU" sz="2400" dirty="0" smtClean="0">
                <a:latin typeface="Arial Narrow" panose="020B0606020202030204" pitchFamily="34" charset="0"/>
              </a:rPr>
              <a:t>КОММУНИКАТИВНЫЕ УМЕНИЯ</a:t>
            </a:r>
          </a:p>
          <a:p>
            <a:pPr algn="ctr">
              <a:spcBef>
                <a:spcPts val="1200"/>
              </a:spcBef>
            </a:pPr>
            <a:r>
              <a:rPr lang="ru-RU" sz="2400" dirty="0" smtClean="0">
                <a:latin typeface="Arial Narrow" panose="020B0606020202030204" pitchFamily="34" charset="0"/>
              </a:rPr>
              <a:t>ТВОРЧЕСТВО </a:t>
            </a:r>
          </a:p>
          <a:p>
            <a:pPr algn="ctr"/>
            <a:r>
              <a:rPr lang="ru-RU" sz="2400" dirty="0" smtClean="0">
                <a:latin typeface="Arial Narrow" panose="020B0606020202030204" pitchFamily="34" charset="0"/>
              </a:rPr>
              <a:t>И ЛЮБОЗНАТЕЛЬНОСТЬ</a:t>
            </a:r>
          </a:p>
          <a:p>
            <a:pPr algn="ctr">
              <a:spcBef>
                <a:spcPts val="1200"/>
              </a:spcBef>
            </a:pPr>
            <a:r>
              <a:rPr lang="ru-RU" sz="2400" dirty="0" smtClean="0">
                <a:latin typeface="Arial Narrow" panose="020B0606020202030204" pitchFamily="34" charset="0"/>
              </a:rPr>
              <a:t>КРИТИЧЕСКОЕ И СИСТЕМНОЕ МЫШЛЕНИЕ</a:t>
            </a:r>
          </a:p>
          <a:p>
            <a:pPr algn="ctr">
              <a:spcBef>
                <a:spcPts val="1200"/>
              </a:spcBef>
            </a:pPr>
            <a:r>
              <a:rPr lang="ru-RU" sz="2400" dirty="0" smtClean="0">
                <a:latin typeface="Arial Narrow" panose="020B0606020202030204" pitchFamily="34" charset="0"/>
              </a:rPr>
              <a:t>СОЦИАЛЬНАЯ ОТВЕТСТВЕННОСТЬ</a:t>
            </a:r>
          </a:p>
          <a:p>
            <a:pPr algn="ctr"/>
            <a:r>
              <a:rPr lang="ru-RU" sz="2400" dirty="0" smtClean="0">
                <a:latin typeface="Arial Narrow" panose="020B0606020202030204" pitchFamily="34" charset="0"/>
              </a:rPr>
              <a:t>УМЕНИЕ РАБОТАТЬ </a:t>
            </a:r>
          </a:p>
          <a:p>
            <a:pPr algn="ctr"/>
            <a:r>
              <a:rPr lang="ru-RU" sz="2400" dirty="0" smtClean="0">
                <a:latin typeface="Arial Narrow" panose="020B0606020202030204" pitchFamily="34" charset="0"/>
              </a:rPr>
              <a:t>С ИНФОРМАЦИЕЙ</a:t>
            </a:r>
            <a:endParaRPr lang="ru-RU" sz="2400" dirty="0">
              <a:latin typeface="Arial Narrow" panose="020B0606020202030204" pitchFamily="34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H="1">
            <a:off x="3804619" y="1202351"/>
            <a:ext cx="3024000" cy="8242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>
            <a:off x="3848089" y="2101370"/>
            <a:ext cx="3024000" cy="8242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>
            <a:off x="3862604" y="2987943"/>
            <a:ext cx="3024000" cy="8242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3892550" y="3869351"/>
            <a:ext cx="3024000" cy="8242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>
            <a:off x="3936020" y="4768370"/>
            <a:ext cx="3024000" cy="8242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>
            <a:off x="3950535" y="6353443"/>
            <a:ext cx="3024000" cy="8242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276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A9B21-019D-4FE3-BF83-6669665EC3D8}" type="slidenum">
              <a:rPr lang="ru-RU" smtClean="0">
                <a:latin typeface="Arial Narrow" panose="020B0606020202030204" pitchFamily="34" charset="0"/>
              </a:rPr>
              <a:pPr/>
              <a:t>12</a:t>
            </a:fld>
            <a:endParaRPr lang="ru-RU">
              <a:latin typeface="Arial Narrow" panose="020B060602020203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7831495"/>
              </p:ext>
            </p:extLst>
          </p:nvPr>
        </p:nvGraphicFramePr>
        <p:xfrm>
          <a:off x="120650" y="1076673"/>
          <a:ext cx="11843655" cy="5843090"/>
        </p:xfrm>
        <a:graphic>
          <a:graphicData uri="http://schemas.openxmlformats.org/drawingml/2006/table">
            <a:tbl>
              <a:tblPr firstRow="1" firstCol="1" bandRow="1">
                <a:tableStyleId>{FABFCF23-3B69-468F-B69F-88F6DE6A72F2}</a:tableStyleId>
              </a:tblPr>
              <a:tblGrid>
                <a:gridCol w="154253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5965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9512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8883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53655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68494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68494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351064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135591">
                <a:tc rowSpan="2"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50" dirty="0" err="1">
                          <a:effectLst/>
                        </a:rPr>
                        <a:t>Год</a:t>
                      </a:r>
                      <a:endParaRPr lang="ru-RU" sz="16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1836" marR="51836" marT="0" marB="0" anchor="ctr"/>
                </a:tc>
                <a:tc rowSpan="2"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50">
                          <a:effectLst/>
                        </a:rPr>
                        <a:t>Всего участников ВПР</a:t>
                      </a:r>
                      <a:endParaRPr lang="ru-RU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1836" marR="51836" marT="0" marB="0" anchor="ctr"/>
                </a:tc>
                <a:tc gridSpan="3"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50" dirty="0">
                          <a:effectLst/>
                        </a:rPr>
                        <a:t>«2»</a:t>
                      </a:r>
                      <a:r>
                        <a:rPr lang="ru-RU" sz="1600" kern="50" dirty="0">
                          <a:effectLst/>
                        </a:rPr>
                        <a:t>, </a:t>
                      </a:r>
                      <a:r>
                        <a:rPr lang="ru-RU" sz="1600" kern="50" dirty="0" smtClean="0">
                          <a:effectLst/>
                        </a:rPr>
                        <a:t>в </a:t>
                      </a:r>
                      <a:r>
                        <a:rPr lang="en-US" sz="1600" kern="50" dirty="0" smtClean="0">
                          <a:effectLst/>
                        </a:rPr>
                        <a:t>%</a:t>
                      </a:r>
                      <a:endParaRPr lang="ru-RU" sz="16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1836" marR="5183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50" dirty="0">
                          <a:effectLst/>
                        </a:rPr>
                        <a:t>«3»</a:t>
                      </a:r>
                      <a:endParaRPr lang="ru-RU" sz="16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1836" marR="51836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50">
                          <a:effectLst/>
                        </a:rPr>
                        <a:t>«4»</a:t>
                      </a:r>
                      <a:endParaRPr lang="ru-RU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1836" marR="51836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50" dirty="0">
                          <a:effectLst/>
                        </a:rPr>
                        <a:t>«5»</a:t>
                      </a:r>
                      <a:endParaRPr lang="ru-RU" sz="16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1836" marR="51836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11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>
                          <a:effectLst/>
                        </a:rPr>
                        <a:t>РФ</a:t>
                      </a:r>
                      <a:endParaRPr lang="ru-RU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1836" marR="51836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Чел. обл.</a:t>
                      </a:r>
                      <a:endParaRPr lang="ru-RU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1836" marR="51836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>
                          <a:effectLst/>
                        </a:rPr>
                        <a:t>Чел-к</a:t>
                      </a:r>
                      <a:endParaRPr lang="ru-RU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1836" marR="51836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50">
                          <a:effectLst/>
                        </a:rPr>
                        <a:t>%</a:t>
                      </a:r>
                      <a:endParaRPr lang="ru-RU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1836" marR="51836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50">
                          <a:effectLst/>
                        </a:rPr>
                        <a:t>%</a:t>
                      </a:r>
                      <a:endParaRPr lang="ru-RU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1836" marR="51836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50">
                          <a:effectLst/>
                        </a:rPr>
                        <a:t>%</a:t>
                      </a:r>
                      <a:endParaRPr lang="ru-RU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1836" marR="51836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47926">
                <a:tc>
                  <a:txBody>
                    <a:bodyPr/>
                    <a:lstStyle/>
                    <a:p>
                      <a:pPr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5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1836" marR="51836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5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4 </a:t>
                      </a:r>
                      <a:r>
                        <a:rPr lang="ru-RU" sz="1600" b="1" kern="5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класс</a:t>
                      </a:r>
                      <a:endParaRPr lang="ru-RU" sz="1600" b="1" dirty="0"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1836" marR="51836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1836" marR="51836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1836" marR="51836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1836" marR="51836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1836" marR="51836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1836" marR="51836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1836" marR="51836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47926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50">
                          <a:effectLst/>
                        </a:rPr>
                        <a:t>201</a:t>
                      </a:r>
                      <a:r>
                        <a:rPr lang="ru-RU" sz="1600" kern="50">
                          <a:effectLst/>
                        </a:rPr>
                        <a:t>9</a:t>
                      </a:r>
                      <a:endParaRPr lang="ru-RU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1836" marR="51836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>
                          <a:effectLst/>
                        </a:rPr>
                        <a:t>12119</a:t>
                      </a:r>
                      <a:endParaRPr lang="ru-RU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1836" marR="51836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4,6</a:t>
                      </a:r>
                      <a:endParaRPr lang="ru-RU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1836" marR="51836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</a:t>
                      </a:r>
                      <a:endParaRPr lang="ru-RU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1836" marR="51836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>
                          <a:effectLst/>
                        </a:rPr>
                        <a:t>2,3</a:t>
                      </a:r>
                      <a:endParaRPr lang="ru-RU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1836" marR="51836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>
                          <a:effectLst/>
                        </a:rPr>
                        <a:t>21,6</a:t>
                      </a:r>
                      <a:endParaRPr lang="ru-RU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1836" marR="51836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>
                          <a:effectLst/>
                        </a:rPr>
                        <a:t>49,7</a:t>
                      </a:r>
                      <a:endParaRPr lang="ru-RU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1836" marR="51836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>
                          <a:effectLst/>
                        </a:rPr>
                        <a:t>26,4</a:t>
                      </a:r>
                      <a:endParaRPr lang="ru-RU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1836" marR="51836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71182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50">
                          <a:effectLst/>
                        </a:rPr>
                        <a:t>20</a:t>
                      </a:r>
                      <a:r>
                        <a:rPr lang="ru-RU" sz="1600" kern="50">
                          <a:effectLst/>
                        </a:rPr>
                        <a:t>20</a:t>
                      </a:r>
                      <a:endParaRPr lang="ru-RU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1836" marR="51836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>
                          <a:effectLst/>
                        </a:rPr>
                        <a:t>11128</a:t>
                      </a:r>
                      <a:endParaRPr lang="ru-RU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1836" marR="51836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13,33</a:t>
                      </a:r>
                      <a:endParaRPr lang="ru-RU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1836" marR="51836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12,3</a:t>
                      </a:r>
                    </a:p>
                  </a:txBody>
                  <a:tcPr marL="51836" marR="51836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solidFill>
                            <a:srgbClr val="FF0000"/>
                          </a:solidFill>
                          <a:effectLst/>
                        </a:rPr>
                        <a:t>8,66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1836" marR="51836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effectLst/>
                        </a:rPr>
                        <a:t>33,84</a:t>
                      </a:r>
                      <a:endParaRPr lang="ru-RU" sz="16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1836" marR="51836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>
                          <a:effectLst/>
                        </a:rPr>
                        <a:t>45,16</a:t>
                      </a:r>
                      <a:endParaRPr lang="ru-RU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1836" marR="51836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>
                          <a:effectLst/>
                        </a:rPr>
                        <a:t>12,34</a:t>
                      </a:r>
                      <a:endParaRPr lang="ru-RU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1836" marR="51836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47926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>
                          <a:effectLst/>
                        </a:rPr>
                        <a:t>2021</a:t>
                      </a:r>
                      <a:endParaRPr lang="ru-RU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1836" marR="51836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>
                          <a:effectLst/>
                        </a:rPr>
                        <a:t>13107</a:t>
                      </a:r>
                      <a:endParaRPr lang="ru-RU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1836" marR="51836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5,57</a:t>
                      </a:r>
                      <a:endParaRPr lang="ru-RU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1836" marR="51836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4,65</a:t>
                      </a:r>
                      <a:endParaRPr lang="ru-RU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1836" marR="51836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>
                          <a:effectLst/>
                        </a:rPr>
                        <a:t>2,55</a:t>
                      </a:r>
                      <a:endParaRPr lang="ru-RU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1836" marR="51836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>
                          <a:effectLst/>
                        </a:rPr>
                        <a:t>23,64</a:t>
                      </a:r>
                      <a:endParaRPr lang="ru-RU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1836" marR="51836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>
                          <a:effectLst/>
                        </a:rPr>
                        <a:t>50,57</a:t>
                      </a:r>
                      <a:endParaRPr lang="ru-RU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1836" marR="51836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>
                          <a:effectLst/>
                        </a:rPr>
                        <a:t>23,24</a:t>
                      </a:r>
                      <a:endParaRPr lang="ru-RU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1836" marR="51836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47926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5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1836" marR="51836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5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5 класс</a:t>
                      </a:r>
                      <a:endParaRPr lang="ru-RU" sz="1600" b="1" dirty="0"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1836" marR="51836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1836" marR="51836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1836" marR="51836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1836" marR="51836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1836" marR="51836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1836" marR="51836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1836" marR="51836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71388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50">
                          <a:effectLst/>
                        </a:rPr>
                        <a:t>201</a:t>
                      </a:r>
                      <a:r>
                        <a:rPr lang="ru-RU" sz="1600" kern="50">
                          <a:effectLst/>
                        </a:rPr>
                        <a:t>9</a:t>
                      </a:r>
                      <a:endParaRPr lang="ru-RU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1836" marR="51836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>
                          <a:effectLst/>
                        </a:rPr>
                        <a:t>11080</a:t>
                      </a:r>
                      <a:endParaRPr lang="ru-RU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1836" marR="51836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13,5</a:t>
                      </a:r>
                      <a:endParaRPr lang="ru-RU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1836" marR="51836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14,7</a:t>
                      </a:r>
                      <a:endParaRPr lang="ru-RU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1836" marR="51836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>
                          <a:effectLst/>
                        </a:rPr>
                        <a:t>12,8</a:t>
                      </a:r>
                      <a:endParaRPr lang="ru-RU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1836" marR="51836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>
                          <a:effectLst/>
                        </a:rPr>
                        <a:t>37,6</a:t>
                      </a:r>
                      <a:endParaRPr lang="ru-RU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1836" marR="51836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>
                          <a:effectLst/>
                        </a:rPr>
                        <a:t>34,3</a:t>
                      </a:r>
                      <a:endParaRPr lang="ru-RU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1836" marR="51836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>
                          <a:effectLst/>
                        </a:rPr>
                        <a:t>15,3</a:t>
                      </a:r>
                      <a:endParaRPr lang="ru-RU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1836" marR="51836" marT="0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71182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50">
                          <a:effectLst/>
                        </a:rPr>
                        <a:t>20</a:t>
                      </a:r>
                      <a:r>
                        <a:rPr lang="ru-RU" sz="1600" kern="50">
                          <a:effectLst/>
                        </a:rPr>
                        <a:t>20</a:t>
                      </a:r>
                      <a:endParaRPr lang="ru-RU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1836" marR="51836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>
                          <a:effectLst/>
                        </a:rPr>
                        <a:t>10842</a:t>
                      </a:r>
                      <a:endParaRPr lang="ru-RU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1836" marR="51836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19,82</a:t>
                      </a:r>
                      <a:endParaRPr lang="ru-RU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1836" marR="51836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20,33</a:t>
                      </a:r>
                    </a:p>
                  </a:txBody>
                  <a:tcPr marL="51836" marR="51836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solidFill>
                            <a:srgbClr val="FF0000"/>
                          </a:solidFill>
                          <a:effectLst/>
                        </a:rPr>
                        <a:t>15,96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1836" marR="51836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>
                          <a:effectLst/>
                        </a:rPr>
                        <a:t>43,65</a:t>
                      </a:r>
                      <a:endParaRPr lang="ru-RU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1836" marR="51836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>
                          <a:effectLst/>
                        </a:rPr>
                        <a:t>30,72</a:t>
                      </a:r>
                      <a:endParaRPr lang="ru-RU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1836" marR="51836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>
                          <a:effectLst/>
                        </a:rPr>
                        <a:t>9,67</a:t>
                      </a:r>
                      <a:endParaRPr lang="ru-RU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1836" marR="51836" marT="0" marB="0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71182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>
                          <a:effectLst/>
                        </a:rPr>
                        <a:t>2021</a:t>
                      </a:r>
                      <a:endParaRPr lang="ru-RU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1836" marR="51836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>
                          <a:effectLst/>
                        </a:rPr>
                        <a:t>11970</a:t>
                      </a:r>
                      <a:endParaRPr lang="ru-RU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1836" marR="51836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13,79</a:t>
                      </a:r>
                      <a:endParaRPr lang="ru-RU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1836" marR="51836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15,01</a:t>
                      </a:r>
                      <a:endParaRPr lang="ru-RU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1836" marR="51836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>
                          <a:effectLst/>
                        </a:rPr>
                        <a:t>13,01</a:t>
                      </a:r>
                      <a:endParaRPr lang="ru-RU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1836" marR="51836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>
                          <a:effectLst/>
                        </a:rPr>
                        <a:t>40,18</a:t>
                      </a:r>
                      <a:endParaRPr lang="ru-RU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1836" marR="51836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>
                          <a:effectLst/>
                        </a:rPr>
                        <a:t>33,98</a:t>
                      </a:r>
                      <a:endParaRPr lang="ru-RU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1836" marR="51836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>
                          <a:effectLst/>
                        </a:rPr>
                        <a:t>12,84</a:t>
                      </a:r>
                      <a:endParaRPr lang="ru-RU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1836" marR="51836" marT="0" marB="0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47926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5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1836" marR="51836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5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6 класс</a:t>
                      </a:r>
                      <a:endParaRPr lang="ru-RU" sz="1600" b="1" dirty="0"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1836" marR="51836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1836" marR="51836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1836" marR="51836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1836" marR="51836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1836" marR="51836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1836" marR="51836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1836" marR="51836" marT="0" marB="0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47926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50">
                          <a:effectLst/>
                        </a:rPr>
                        <a:t>201</a:t>
                      </a:r>
                      <a:r>
                        <a:rPr lang="ru-RU" sz="1600" kern="50">
                          <a:effectLst/>
                        </a:rPr>
                        <a:t>9</a:t>
                      </a:r>
                      <a:endParaRPr lang="ru-RU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1836" marR="51836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>
                          <a:effectLst/>
                        </a:rPr>
                        <a:t>10415</a:t>
                      </a:r>
                      <a:endParaRPr lang="ru-RU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1836" marR="51836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16,6</a:t>
                      </a:r>
                      <a:endParaRPr lang="ru-RU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1836" marR="51836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17,9</a:t>
                      </a:r>
                      <a:endParaRPr lang="ru-RU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1836" marR="51836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>
                          <a:effectLst/>
                        </a:rPr>
                        <a:t>15,5</a:t>
                      </a:r>
                      <a:endParaRPr lang="ru-RU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1836" marR="51836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>
                          <a:effectLst/>
                        </a:rPr>
                        <a:t>38,6</a:t>
                      </a:r>
                      <a:endParaRPr lang="ru-RU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1836" marR="51836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>
                          <a:effectLst/>
                        </a:rPr>
                        <a:t>35,1</a:t>
                      </a:r>
                      <a:endParaRPr lang="ru-RU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1836" marR="51836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>
                          <a:effectLst/>
                        </a:rPr>
                        <a:t>10,8</a:t>
                      </a:r>
                      <a:endParaRPr lang="ru-RU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1836" marR="51836" marT="0" marB="0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71182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50">
                          <a:effectLst/>
                        </a:rPr>
                        <a:t>20</a:t>
                      </a:r>
                      <a:r>
                        <a:rPr lang="ru-RU" sz="1600" kern="50">
                          <a:effectLst/>
                        </a:rPr>
                        <a:t>20</a:t>
                      </a:r>
                      <a:endParaRPr lang="ru-RU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1836" marR="51836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>
                          <a:effectLst/>
                        </a:rPr>
                        <a:t>9671</a:t>
                      </a:r>
                      <a:endParaRPr lang="ru-RU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1836" marR="51836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24,73</a:t>
                      </a:r>
                      <a:endParaRPr lang="ru-RU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1836" marR="51836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25,63</a:t>
                      </a:r>
                    </a:p>
                  </a:txBody>
                  <a:tcPr marL="51836" marR="51836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solidFill>
                            <a:srgbClr val="FF0000"/>
                          </a:solidFill>
                          <a:effectLst/>
                        </a:rPr>
                        <a:t>20,24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1836" marR="51836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>
                          <a:effectLst/>
                        </a:rPr>
                        <a:t>45,29</a:t>
                      </a:r>
                      <a:endParaRPr lang="ru-RU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1836" marR="51836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>
                          <a:effectLst/>
                        </a:rPr>
                        <a:t>28,23</a:t>
                      </a:r>
                      <a:endParaRPr lang="ru-RU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1836" marR="51836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>
                          <a:effectLst/>
                        </a:rPr>
                        <a:t>6,25</a:t>
                      </a:r>
                      <a:endParaRPr lang="ru-RU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1836" marR="51836" marT="0" marB="0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71182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>
                          <a:effectLst/>
                        </a:rPr>
                        <a:t>2021</a:t>
                      </a:r>
                      <a:endParaRPr lang="ru-RU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1836" marR="51836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>
                          <a:effectLst/>
                        </a:rPr>
                        <a:t>11595</a:t>
                      </a:r>
                      <a:endParaRPr lang="ru-RU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1836" marR="51836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16,48</a:t>
                      </a:r>
                      <a:endParaRPr lang="ru-RU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1836" marR="51836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17,96</a:t>
                      </a:r>
                      <a:endParaRPr lang="ru-RU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1836" marR="51836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>
                          <a:effectLst/>
                        </a:rPr>
                        <a:t>15,45</a:t>
                      </a:r>
                      <a:endParaRPr lang="ru-RU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1836" marR="51836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>
                          <a:effectLst/>
                        </a:rPr>
                        <a:t>42,09</a:t>
                      </a:r>
                      <a:endParaRPr lang="ru-RU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1836" marR="51836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>
                          <a:effectLst/>
                        </a:rPr>
                        <a:t>33,01</a:t>
                      </a:r>
                      <a:endParaRPr lang="ru-RU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1836" marR="51836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>
                          <a:effectLst/>
                        </a:rPr>
                        <a:t>9,45</a:t>
                      </a:r>
                      <a:endParaRPr lang="ru-RU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1836" marR="51836" marT="0" marB="0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47926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5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1836" marR="51836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5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7 класс</a:t>
                      </a:r>
                      <a:endParaRPr lang="ru-RU" sz="1600" b="1" dirty="0"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1836" marR="51836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1836" marR="51836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1836" marR="51836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1836" marR="51836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1836" marR="51836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1836" marR="51836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1836" marR="51836" marT="0" marB="0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47926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50">
                          <a:effectLst/>
                        </a:rPr>
                        <a:t>201</a:t>
                      </a:r>
                      <a:r>
                        <a:rPr lang="ru-RU" sz="1600" kern="50">
                          <a:effectLst/>
                        </a:rPr>
                        <a:t>9</a:t>
                      </a:r>
                      <a:endParaRPr lang="ru-RU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1836" marR="51836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>
                          <a:effectLst/>
                        </a:rPr>
                        <a:t>5529</a:t>
                      </a:r>
                      <a:endParaRPr lang="ru-RU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1836" marR="51836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19,4</a:t>
                      </a:r>
                      <a:endParaRPr lang="ru-RU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1836" marR="51836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22,1</a:t>
                      </a:r>
                      <a:endParaRPr lang="ru-RU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1836" marR="51836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>
                          <a:effectLst/>
                        </a:rPr>
                        <a:t>18,2</a:t>
                      </a:r>
                      <a:endParaRPr lang="ru-RU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1836" marR="51836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>
                          <a:effectLst/>
                        </a:rPr>
                        <a:t>49,9</a:t>
                      </a:r>
                      <a:endParaRPr lang="ru-RU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1836" marR="51836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>
                          <a:effectLst/>
                        </a:rPr>
                        <a:t>28,2</a:t>
                      </a:r>
                      <a:endParaRPr lang="ru-RU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1836" marR="51836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>
                          <a:effectLst/>
                        </a:rPr>
                        <a:t>3,7</a:t>
                      </a:r>
                      <a:endParaRPr lang="ru-RU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1836" marR="51836" marT="0" marB="0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71182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50">
                          <a:effectLst/>
                        </a:rPr>
                        <a:t>20</a:t>
                      </a:r>
                      <a:r>
                        <a:rPr lang="ru-RU" sz="1600" kern="50">
                          <a:effectLst/>
                        </a:rPr>
                        <a:t>20</a:t>
                      </a:r>
                      <a:endParaRPr lang="ru-RU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1836" marR="51836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>
                          <a:effectLst/>
                        </a:rPr>
                        <a:t>8941</a:t>
                      </a:r>
                      <a:endParaRPr lang="ru-RU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1836" marR="51836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25,49</a:t>
                      </a:r>
                      <a:endParaRPr lang="ru-RU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1836" marR="51836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27,26</a:t>
                      </a:r>
                    </a:p>
                  </a:txBody>
                  <a:tcPr marL="51836" marR="51836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solidFill>
                            <a:srgbClr val="FF0000"/>
                          </a:solidFill>
                          <a:effectLst/>
                        </a:rPr>
                        <a:t>21,54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1836" marR="51836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>
                          <a:effectLst/>
                        </a:rPr>
                        <a:t>50,39</a:t>
                      </a:r>
                      <a:endParaRPr lang="ru-RU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1836" marR="51836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>
                          <a:effectLst/>
                        </a:rPr>
                        <a:t>23,82</a:t>
                      </a:r>
                      <a:endParaRPr lang="ru-RU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1836" marR="51836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>
                          <a:effectLst/>
                        </a:rPr>
                        <a:t>4,24</a:t>
                      </a:r>
                      <a:endParaRPr lang="ru-RU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1836" marR="51836" marT="0" marB="0"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71182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>
                          <a:effectLst/>
                        </a:rPr>
                        <a:t>2021</a:t>
                      </a:r>
                      <a:endParaRPr lang="ru-RU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1836" marR="51836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>
                          <a:effectLst/>
                        </a:rPr>
                        <a:t>10585</a:t>
                      </a:r>
                      <a:endParaRPr lang="ru-RU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1836" marR="51836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16,97</a:t>
                      </a:r>
                      <a:endParaRPr lang="ru-RU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1836" marR="51836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18,95</a:t>
                      </a:r>
                      <a:endParaRPr lang="ru-RU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1836" marR="51836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>
                          <a:effectLst/>
                        </a:rPr>
                        <a:t>16,51</a:t>
                      </a:r>
                      <a:endParaRPr lang="ru-RU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1836" marR="51836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>
                          <a:effectLst/>
                        </a:rPr>
                        <a:t>48,32</a:t>
                      </a:r>
                      <a:endParaRPr lang="ru-RU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1836" marR="51836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>
                          <a:effectLst/>
                        </a:rPr>
                        <a:t>28,44</a:t>
                      </a:r>
                      <a:endParaRPr lang="ru-RU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1836" marR="51836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>
                          <a:effectLst/>
                        </a:rPr>
                        <a:t>6,74</a:t>
                      </a:r>
                      <a:endParaRPr lang="ru-RU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1836" marR="51836" marT="0" marB="0"/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147926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5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1836" marR="51836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5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8 класс</a:t>
                      </a:r>
                      <a:endParaRPr lang="ru-RU" sz="1600" b="1" dirty="0"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1836" marR="51836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1836" marR="51836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1836" marR="51836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1836" marR="51836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1836" marR="51836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1836" marR="51836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1836" marR="51836" marT="0" marB="0"/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147926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50">
                          <a:effectLst/>
                        </a:rPr>
                        <a:t>201</a:t>
                      </a:r>
                      <a:r>
                        <a:rPr lang="ru-RU" sz="1600" kern="50">
                          <a:effectLst/>
                        </a:rPr>
                        <a:t>9</a:t>
                      </a:r>
                      <a:endParaRPr lang="ru-RU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1836" marR="51836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>
                          <a:effectLst/>
                        </a:rPr>
                        <a:t>-</a:t>
                      </a:r>
                      <a:endParaRPr lang="ru-RU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1836" marR="51836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-</a:t>
                      </a:r>
                      <a:endParaRPr lang="ru-RU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1836" marR="51836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-</a:t>
                      </a:r>
                      <a:endParaRPr lang="ru-RU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1836" marR="51836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>
                          <a:effectLst/>
                        </a:rPr>
                        <a:t>-</a:t>
                      </a:r>
                      <a:endParaRPr lang="ru-RU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1836" marR="51836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>
                          <a:effectLst/>
                        </a:rPr>
                        <a:t>-</a:t>
                      </a:r>
                      <a:endParaRPr lang="ru-RU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1836" marR="51836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>
                          <a:effectLst/>
                        </a:rPr>
                        <a:t>-</a:t>
                      </a:r>
                      <a:endParaRPr lang="ru-RU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1836" marR="51836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>
                          <a:effectLst/>
                        </a:rPr>
                        <a:t>-</a:t>
                      </a:r>
                      <a:endParaRPr lang="ru-RU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1836" marR="51836" marT="0" marB="0"/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147926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50">
                          <a:effectLst/>
                        </a:rPr>
                        <a:t>20</a:t>
                      </a:r>
                      <a:r>
                        <a:rPr lang="ru-RU" sz="1600" kern="50">
                          <a:effectLst/>
                        </a:rPr>
                        <a:t>20</a:t>
                      </a:r>
                      <a:endParaRPr lang="ru-RU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1836" marR="51836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>
                          <a:effectLst/>
                        </a:rPr>
                        <a:t>3743</a:t>
                      </a:r>
                      <a:endParaRPr lang="ru-RU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1836" marR="51836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29,5</a:t>
                      </a:r>
                      <a:endParaRPr lang="ru-RU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1836" marR="51836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30,9</a:t>
                      </a:r>
                    </a:p>
                  </a:txBody>
                  <a:tcPr marL="51836" marR="51836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solidFill>
                            <a:srgbClr val="FF0000"/>
                          </a:solidFill>
                          <a:effectLst/>
                        </a:rPr>
                        <a:t>23,2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1836" marR="51836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>
                          <a:effectLst/>
                        </a:rPr>
                        <a:t>41</a:t>
                      </a:r>
                      <a:endParaRPr lang="ru-RU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1836" marR="51836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>
                          <a:effectLst/>
                        </a:rPr>
                        <a:t>30,2</a:t>
                      </a:r>
                      <a:endParaRPr lang="ru-RU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1836" marR="51836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>
                          <a:effectLst/>
                        </a:rPr>
                        <a:t>5,6</a:t>
                      </a:r>
                      <a:endParaRPr lang="ru-RU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1836" marR="51836" marT="0" marB="0"/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271182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>
                          <a:effectLst/>
                        </a:rPr>
                        <a:t>2021</a:t>
                      </a:r>
                      <a:endParaRPr lang="ru-RU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1836" marR="51836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>
                          <a:effectLst/>
                        </a:rPr>
                        <a:t>9714</a:t>
                      </a:r>
                      <a:endParaRPr lang="ru-RU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1836" marR="51836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19,73</a:t>
                      </a:r>
                      <a:endParaRPr lang="ru-RU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1836" marR="51836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22,14</a:t>
                      </a:r>
                      <a:endParaRPr lang="ru-RU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1836" marR="51836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>
                          <a:effectLst/>
                        </a:rPr>
                        <a:t>17,46</a:t>
                      </a:r>
                      <a:endParaRPr lang="ru-RU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1836" marR="51836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>
                          <a:effectLst/>
                        </a:rPr>
                        <a:t>41,51</a:t>
                      </a:r>
                      <a:endParaRPr lang="ru-RU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1836" marR="51836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effectLst/>
                        </a:rPr>
                        <a:t>33,73</a:t>
                      </a:r>
                      <a:endParaRPr lang="ru-RU" sz="16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1836" marR="51836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effectLst/>
                        </a:rPr>
                        <a:t>7,3</a:t>
                      </a:r>
                      <a:endParaRPr lang="ru-RU" sz="16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1836" marR="51836" marT="0" marB="0"/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20650" y="113835"/>
            <a:ext cx="5782352" cy="93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3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 Narrow" panose="020B0606020202030204" pitchFamily="34" charset="0"/>
                <a:ea typeface="Calibri" pitchFamily="34" charset="0"/>
                <a:cs typeface="Times New Roman" pitchFamily="18" charset="0"/>
              </a:rPr>
              <a:t>ДИНАМИКА РЕЗУЛЬТАТОВ  ВПР</a:t>
            </a:r>
            <a:endParaRPr kumimoji="0" lang="ru-RU" sz="33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Arial Narrow" panose="020B0606020202030204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Arial Narrow" panose="020B0606020202030204" pitchFamily="34" charset="0"/>
              <a:cs typeface="Arial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0" y="763032"/>
            <a:ext cx="7825003" cy="0"/>
          </a:xfrm>
          <a:prstGeom prst="line">
            <a:avLst/>
          </a:prstGeom>
          <a:ln w="95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9049454" y="182552"/>
            <a:ext cx="3015569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3300" dirty="0">
                <a:solidFill>
                  <a:srgbClr val="0070C0"/>
                </a:solidFill>
                <a:latin typeface="Arial Narrow" panose="020B0606020202030204" pitchFamily="34" charset="0"/>
                <a:ea typeface="Calibri" pitchFamily="34" charset="0"/>
                <a:cs typeface="Times New Roman" pitchFamily="18" charset="0"/>
              </a:rPr>
              <a:t>РУССКИЙ ЯЗЫК </a:t>
            </a:r>
            <a:endParaRPr lang="ru-RU" sz="3300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6051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A9B21-019D-4FE3-BF83-6669665EC3D8}" type="slidenum">
              <a:rPr lang="ru-RU" smtClean="0">
                <a:latin typeface="Arial Narrow" panose="020B0606020202030204" pitchFamily="34" charset="0"/>
              </a:rPr>
              <a:pPr/>
              <a:t>13</a:t>
            </a:fld>
            <a:endParaRPr lang="ru-RU">
              <a:latin typeface="Arial Narrow" panose="020B060602020203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8996047"/>
              </p:ext>
            </p:extLst>
          </p:nvPr>
        </p:nvGraphicFramePr>
        <p:xfrm>
          <a:off x="120650" y="946047"/>
          <a:ext cx="11843655" cy="5832624"/>
        </p:xfrm>
        <a:graphic>
          <a:graphicData uri="http://schemas.openxmlformats.org/drawingml/2006/table">
            <a:tbl>
              <a:tblPr firstRow="1" firstCol="1" bandRow="1">
                <a:tableStyleId>{FABFCF23-3B69-468F-B69F-88F6DE6A72F2}</a:tableStyleId>
              </a:tblPr>
              <a:tblGrid>
                <a:gridCol w="1542536"/>
                <a:gridCol w="1859658"/>
                <a:gridCol w="895125"/>
                <a:gridCol w="1288836"/>
                <a:gridCol w="1536552"/>
                <a:gridCol w="1684942"/>
                <a:gridCol w="1684942"/>
                <a:gridCol w="1351064"/>
              </a:tblGrid>
              <a:tr h="135591">
                <a:tc rowSpan="2">
                  <a:txBody>
                    <a:bodyPr/>
                    <a:lstStyle/>
                    <a:p>
                      <a:pPr algn="l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50" dirty="0" err="1">
                          <a:effectLst/>
                        </a:rPr>
                        <a:t>Год</a:t>
                      </a:r>
                      <a:endParaRPr lang="ru-RU" sz="16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1836" marR="51836" marT="0" marB="0" anchor="ctr"/>
                </a:tc>
                <a:tc rowSpan="2"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50" dirty="0" err="1">
                          <a:effectLst/>
                        </a:rPr>
                        <a:t>Всего</a:t>
                      </a:r>
                      <a:r>
                        <a:rPr lang="en-US" sz="1600" kern="50" dirty="0">
                          <a:effectLst/>
                        </a:rPr>
                        <a:t> </a:t>
                      </a:r>
                      <a:r>
                        <a:rPr lang="en-US" sz="1600" kern="50" dirty="0" err="1">
                          <a:effectLst/>
                        </a:rPr>
                        <a:t>участников</a:t>
                      </a:r>
                      <a:r>
                        <a:rPr lang="en-US" sz="1600" kern="50" dirty="0">
                          <a:effectLst/>
                        </a:rPr>
                        <a:t> ВПР</a:t>
                      </a:r>
                      <a:endParaRPr lang="ru-RU" sz="16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1836" marR="51836" marT="0" marB="0" anchor="ctr"/>
                </a:tc>
                <a:tc gridSpan="3"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50" dirty="0">
                          <a:effectLst/>
                        </a:rPr>
                        <a:t>«2»</a:t>
                      </a:r>
                      <a:r>
                        <a:rPr lang="ru-RU" sz="1600" kern="50" dirty="0">
                          <a:effectLst/>
                        </a:rPr>
                        <a:t>, </a:t>
                      </a:r>
                      <a:r>
                        <a:rPr lang="ru-RU" sz="1600" kern="50" dirty="0" smtClean="0">
                          <a:effectLst/>
                        </a:rPr>
                        <a:t>в </a:t>
                      </a:r>
                      <a:r>
                        <a:rPr lang="en-US" sz="1600" kern="50" dirty="0" smtClean="0">
                          <a:effectLst/>
                        </a:rPr>
                        <a:t>%</a:t>
                      </a:r>
                      <a:endParaRPr lang="ru-RU" sz="16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1836" marR="5183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50" dirty="0">
                          <a:effectLst/>
                        </a:rPr>
                        <a:t>«3»</a:t>
                      </a:r>
                      <a:endParaRPr lang="ru-RU" sz="16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1836" marR="51836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50">
                          <a:effectLst/>
                        </a:rPr>
                        <a:t>«4»</a:t>
                      </a:r>
                      <a:endParaRPr lang="ru-RU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1836" marR="51836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50" dirty="0">
                          <a:effectLst/>
                        </a:rPr>
                        <a:t>«5»</a:t>
                      </a:r>
                      <a:endParaRPr lang="ru-RU" sz="16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1836" marR="51836" marT="0" marB="0"/>
                </a:tc>
              </a:tr>
              <a:tr h="2711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effectLst/>
                        </a:rPr>
                        <a:t>РФ</a:t>
                      </a:r>
                      <a:endParaRPr lang="ru-RU" sz="16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1836" marR="51836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Чел. обл.</a:t>
                      </a:r>
                      <a:endParaRPr lang="ru-RU" sz="16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1836" marR="51836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effectLst/>
                        </a:rPr>
                        <a:t>Чел-к</a:t>
                      </a:r>
                      <a:endParaRPr lang="ru-RU" sz="16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1836" marR="51836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50">
                          <a:effectLst/>
                        </a:rPr>
                        <a:t>%</a:t>
                      </a:r>
                      <a:endParaRPr lang="ru-RU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1836" marR="51836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50">
                          <a:effectLst/>
                        </a:rPr>
                        <a:t>%</a:t>
                      </a:r>
                      <a:endParaRPr lang="ru-RU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1836" marR="51836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50">
                          <a:effectLst/>
                        </a:rPr>
                        <a:t>%</a:t>
                      </a:r>
                      <a:endParaRPr lang="ru-RU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1836" marR="51836" marT="0" marB="0"/>
                </a:tc>
              </a:tr>
              <a:tr h="147926">
                <a:tc>
                  <a:txBody>
                    <a:bodyPr/>
                    <a:lstStyle/>
                    <a:p>
                      <a:pPr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50" dirty="0">
                          <a:effectLst/>
                          <a:latin typeface="Arial Narrow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7025" marR="67025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50" dirty="0">
                          <a:solidFill>
                            <a:srgbClr val="0070C0"/>
                          </a:solidFill>
                          <a:effectLst/>
                          <a:latin typeface="Arial Narrow" pitchFamily="34" charset="0"/>
                        </a:rPr>
                        <a:t>4 </a:t>
                      </a:r>
                      <a:r>
                        <a:rPr lang="ru-RU" sz="1600" b="1" kern="50" dirty="0">
                          <a:solidFill>
                            <a:srgbClr val="0070C0"/>
                          </a:solidFill>
                          <a:effectLst/>
                          <a:latin typeface="Arial Narrow" pitchFamily="34" charset="0"/>
                        </a:rPr>
                        <a:t>класс</a:t>
                      </a:r>
                      <a:endParaRPr lang="ru-RU" sz="1600" b="1" dirty="0"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7025" marR="67025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effectLst/>
                          <a:latin typeface="Arial Narrow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7025" marR="67025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>
                          <a:effectLst/>
                          <a:latin typeface="Arial Narrow" pitchFamily="34" charset="0"/>
                        </a:rPr>
                        <a:t> </a:t>
                      </a:r>
                      <a:endParaRPr lang="ru-RU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7025" marR="67025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>
                          <a:effectLst/>
                          <a:latin typeface="Arial Narrow" pitchFamily="34" charset="0"/>
                        </a:rPr>
                        <a:t> </a:t>
                      </a:r>
                      <a:endParaRPr lang="ru-RU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7025" marR="67025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>
                          <a:effectLst/>
                          <a:latin typeface="Arial Narrow" pitchFamily="34" charset="0"/>
                        </a:rPr>
                        <a:t> </a:t>
                      </a:r>
                      <a:endParaRPr lang="ru-RU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7025" marR="67025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>
                          <a:effectLst/>
                          <a:latin typeface="Arial Narrow" pitchFamily="34" charset="0"/>
                        </a:rPr>
                        <a:t> </a:t>
                      </a:r>
                      <a:endParaRPr lang="ru-RU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7025" marR="67025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>
                          <a:effectLst/>
                          <a:latin typeface="Arial Narrow" pitchFamily="34" charset="0"/>
                        </a:rPr>
                        <a:t> </a:t>
                      </a:r>
                      <a:endParaRPr lang="ru-RU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7025" marR="67025" marT="0" marB="0"/>
                </a:tc>
              </a:tr>
              <a:tr h="147926">
                <a:tc>
                  <a:txBody>
                    <a:bodyPr/>
                    <a:lstStyle/>
                    <a:p>
                      <a:pPr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50">
                          <a:effectLst/>
                          <a:latin typeface="Arial Narrow" pitchFamily="34" charset="0"/>
                        </a:rPr>
                        <a:t>201</a:t>
                      </a:r>
                      <a:r>
                        <a:rPr lang="ru-RU" sz="1600" kern="50">
                          <a:effectLst/>
                          <a:latin typeface="Arial Narrow" pitchFamily="34" charset="0"/>
                        </a:rPr>
                        <a:t>9</a:t>
                      </a:r>
                      <a:endParaRPr lang="ru-RU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7025" marR="67025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>
                          <a:effectLst/>
                          <a:latin typeface="Arial Narrow" pitchFamily="34" charset="0"/>
                        </a:rPr>
                        <a:t>12132</a:t>
                      </a:r>
                      <a:endParaRPr lang="ru-RU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7025" marR="67025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 Narrow" pitchFamily="34" charset="0"/>
                        </a:rPr>
                        <a:t>2,4</a:t>
                      </a:r>
                      <a:endParaRPr lang="ru-RU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7025" marR="67025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effectLst/>
                          <a:latin typeface="Arial Narrow" pitchFamily="34" charset="0"/>
                        </a:rPr>
                        <a:t>-</a:t>
                      </a:r>
                      <a:endParaRPr lang="ru-RU" sz="16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7025" marR="67025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effectLst/>
                          <a:latin typeface="Arial Narrow" pitchFamily="34" charset="0"/>
                        </a:rPr>
                        <a:t>1,1</a:t>
                      </a:r>
                      <a:endParaRPr lang="ru-RU" sz="16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7025" marR="67025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>
                          <a:effectLst/>
                          <a:latin typeface="Arial Narrow" pitchFamily="34" charset="0"/>
                        </a:rPr>
                        <a:t>13,5</a:t>
                      </a:r>
                      <a:endParaRPr lang="ru-RU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7025" marR="67025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>
                          <a:effectLst/>
                          <a:latin typeface="Arial Narrow" pitchFamily="34" charset="0"/>
                        </a:rPr>
                        <a:t>42,2</a:t>
                      </a:r>
                      <a:endParaRPr lang="ru-RU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7025" marR="67025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>
                          <a:effectLst/>
                          <a:latin typeface="Arial Narrow" pitchFamily="34" charset="0"/>
                        </a:rPr>
                        <a:t>43,1</a:t>
                      </a:r>
                      <a:endParaRPr lang="ru-RU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7025" marR="67025" marT="0" marB="0"/>
                </a:tc>
              </a:tr>
              <a:tr h="271182">
                <a:tc>
                  <a:txBody>
                    <a:bodyPr/>
                    <a:lstStyle/>
                    <a:p>
                      <a:pPr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50">
                          <a:effectLst/>
                          <a:latin typeface="Arial Narrow" pitchFamily="34" charset="0"/>
                        </a:rPr>
                        <a:t>20</a:t>
                      </a:r>
                      <a:r>
                        <a:rPr lang="ru-RU" sz="1600" kern="50">
                          <a:effectLst/>
                          <a:latin typeface="Arial Narrow" pitchFamily="34" charset="0"/>
                        </a:rPr>
                        <a:t>20</a:t>
                      </a:r>
                      <a:endParaRPr lang="ru-RU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7025" marR="67025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>
                          <a:effectLst/>
                          <a:latin typeface="Arial Narrow" pitchFamily="34" charset="0"/>
                        </a:rPr>
                        <a:t>11305</a:t>
                      </a:r>
                      <a:endParaRPr lang="ru-RU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7025" marR="67025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 Narrow" pitchFamily="34" charset="0"/>
                        </a:rPr>
                        <a:t>6,98</a:t>
                      </a:r>
                      <a:endParaRPr lang="ru-RU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7025" marR="67025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 Narrow" pitchFamily="34" charset="0"/>
                        </a:rPr>
                        <a:t>6,02</a:t>
                      </a:r>
                      <a:endParaRPr lang="ru-RU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7025" marR="67025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solidFill>
                            <a:srgbClr val="FF0000"/>
                          </a:solidFill>
                          <a:effectLst/>
                          <a:latin typeface="Arial Narrow" pitchFamily="34" charset="0"/>
                        </a:rPr>
                        <a:t>4,29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7025" marR="67025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>
                          <a:effectLst/>
                          <a:latin typeface="Arial Narrow" pitchFamily="34" charset="0"/>
                        </a:rPr>
                        <a:t>22,73</a:t>
                      </a:r>
                      <a:endParaRPr lang="ru-RU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7025" marR="67025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>
                          <a:effectLst/>
                          <a:latin typeface="Arial Narrow" pitchFamily="34" charset="0"/>
                        </a:rPr>
                        <a:t>46,43</a:t>
                      </a:r>
                      <a:endParaRPr lang="ru-RU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7025" marR="67025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>
                          <a:effectLst/>
                          <a:latin typeface="Arial Narrow" pitchFamily="34" charset="0"/>
                        </a:rPr>
                        <a:t>26,55</a:t>
                      </a:r>
                      <a:endParaRPr lang="ru-RU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7025" marR="67025" marT="0" marB="0"/>
                </a:tc>
              </a:tr>
              <a:tr h="147926">
                <a:tc>
                  <a:txBody>
                    <a:bodyPr/>
                    <a:lstStyle/>
                    <a:p>
                      <a:pPr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>
                          <a:effectLst/>
                          <a:latin typeface="Arial Narrow" pitchFamily="34" charset="0"/>
                        </a:rPr>
                        <a:t>2021</a:t>
                      </a:r>
                      <a:endParaRPr lang="ru-RU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7025" marR="67025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>
                          <a:effectLst/>
                          <a:latin typeface="Arial Narrow" pitchFamily="34" charset="0"/>
                        </a:rPr>
                        <a:t>13130</a:t>
                      </a:r>
                      <a:endParaRPr lang="ru-RU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7025" marR="67025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 Narrow" pitchFamily="34" charset="0"/>
                        </a:rPr>
                        <a:t>3,01</a:t>
                      </a:r>
                      <a:endParaRPr lang="ru-RU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7025" marR="67025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 Narrow" pitchFamily="34" charset="0"/>
                        </a:rPr>
                        <a:t>2,34</a:t>
                      </a:r>
                      <a:endParaRPr lang="ru-RU" sz="16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7025" marR="67025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effectLst/>
                          <a:latin typeface="Arial Narrow" pitchFamily="34" charset="0"/>
                        </a:rPr>
                        <a:t>1,3</a:t>
                      </a:r>
                      <a:endParaRPr lang="ru-RU" sz="16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7025" marR="67025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>
                          <a:effectLst/>
                          <a:latin typeface="Arial Narrow" pitchFamily="34" charset="0"/>
                        </a:rPr>
                        <a:t>15,74</a:t>
                      </a:r>
                      <a:endParaRPr lang="ru-RU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7025" marR="67025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>
                          <a:effectLst/>
                          <a:latin typeface="Arial Narrow" pitchFamily="34" charset="0"/>
                        </a:rPr>
                        <a:t>43,82</a:t>
                      </a:r>
                      <a:endParaRPr lang="ru-RU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7025" marR="67025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>
                          <a:effectLst/>
                          <a:latin typeface="Arial Narrow" pitchFamily="34" charset="0"/>
                        </a:rPr>
                        <a:t>39,14</a:t>
                      </a:r>
                      <a:endParaRPr lang="ru-RU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7025" marR="67025" marT="0" marB="0"/>
                </a:tc>
              </a:tr>
              <a:tr h="147926">
                <a:tc>
                  <a:txBody>
                    <a:bodyPr/>
                    <a:lstStyle/>
                    <a:p>
                      <a:pPr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50">
                          <a:effectLst/>
                          <a:latin typeface="Arial Narrow" pitchFamily="34" charset="0"/>
                        </a:rPr>
                        <a:t> </a:t>
                      </a:r>
                      <a:endParaRPr lang="ru-RU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7025" marR="67025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50" dirty="0">
                          <a:solidFill>
                            <a:srgbClr val="0070C0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5 класс</a:t>
                      </a:r>
                    </a:p>
                  </a:txBody>
                  <a:tcPr marL="67025" marR="67025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>
                          <a:effectLst/>
                          <a:latin typeface="Arial Narrow" pitchFamily="34" charset="0"/>
                        </a:rPr>
                        <a:t> </a:t>
                      </a:r>
                      <a:endParaRPr lang="ru-RU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7025" marR="67025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>
                          <a:effectLst/>
                          <a:latin typeface="Arial Narrow" pitchFamily="34" charset="0"/>
                        </a:rPr>
                        <a:t> </a:t>
                      </a:r>
                      <a:endParaRPr lang="ru-RU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7025" marR="67025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>
                          <a:effectLst/>
                          <a:latin typeface="Arial Narrow" pitchFamily="34" charset="0"/>
                        </a:rPr>
                        <a:t> </a:t>
                      </a:r>
                      <a:endParaRPr lang="ru-RU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7025" marR="67025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effectLst/>
                          <a:latin typeface="Arial Narrow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7025" marR="67025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>
                          <a:effectLst/>
                          <a:latin typeface="Arial Narrow" pitchFamily="34" charset="0"/>
                        </a:rPr>
                        <a:t> </a:t>
                      </a:r>
                      <a:endParaRPr lang="ru-RU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7025" marR="67025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>
                          <a:effectLst/>
                          <a:latin typeface="Arial Narrow" pitchFamily="34" charset="0"/>
                        </a:rPr>
                        <a:t> </a:t>
                      </a:r>
                      <a:endParaRPr lang="ru-RU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7025" marR="67025" marT="0" marB="0"/>
                </a:tc>
              </a:tr>
              <a:tr h="147926">
                <a:tc>
                  <a:txBody>
                    <a:bodyPr/>
                    <a:lstStyle/>
                    <a:p>
                      <a:pPr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50">
                          <a:effectLst/>
                          <a:latin typeface="Arial Narrow" pitchFamily="34" charset="0"/>
                        </a:rPr>
                        <a:t>201</a:t>
                      </a:r>
                      <a:r>
                        <a:rPr lang="ru-RU" sz="1600" kern="50">
                          <a:effectLst/>
                          <a:latin typeface="Arial Narrow" pitchFamily="34" charset="0"/>
                        </a:rPr>
                        <a:t>9</a:t>
                      </a:r>
                      <a:endParaRPr lang="ru-RU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7025" marR="67025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>
                          <a:effectLst/>
                          <a:latin typeface="Arial Narrow" pitchFamily="34" charset="0"/>
                        </a:rPr>
                        <a:t>11083</a:t>
                      </a:r>
                      <a:endParaRPr lang="ru-RU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7025" marR="67025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 Narrow" pitchFamily="34" charset="0"/>
                        </a:rPr>
                        <a:t>11,6</a:t>
                      </a:r>
                      <a:endParaRPr lang="ru-RU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7025" marR="67025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 Narrow" pitchFamily="34" charset="0"/>
                        </a:rPr>
                        <a:t>13,3</a:t>
                      </a:r>
                      <a:endParaRPr lang="ru-RU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7025" marR="67025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effectLst/>
                          <a:latin typeface="Arial Narrow" pitchFamily="34" charset="0"/>
                        </a:rPr>
                        <a:t>10,7</a:t>
                      </a:r>
                      <a:endParaRPr lang="ru-RU" sz="16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7025" marR="67025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effectLst/>
                          <a:latin typeface="Arial Narrow" pitchFamily="34" charset="0"/>
                        </a:rPr>
                        <a:t>34,6</a:t>
                      </a:r>
                      <a:endParaRPr lang="ru-RU" sz="16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7025" marR="67025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>
                          <a:effectLst/>
                          <a:latin typeface="Arial Narrow" pitchFamily="34" charset="0"/>
                        </a:rPr>
                        <a:t>31,8</a:t>
                      </a:r>
                      <a:endParaRPr lang="ru-RU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7025" marR="67025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>
                          <a:effectLst/>
                          <a:latin typeface="Arial Narrow" pitchFamily="34" charset="0"/>
                        </a:rPr>
                        <a:t>22,9</a:t>
                      </a:r>
                      <a:endParaRPr lang="ru-RU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7025" marR="67025" marT="0" marB="0"/>
                </a:tc>
              </a:tr>
              <a:tr h="271182">
                <a:tc>
                  <a:txBody>
                    <a:bodyPr/>
                    <a:lstStyle/>
                    <a:p>
                      <a:pPr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50">
                          <a:effectLst/>
                          <a:latin typeface="Arial Narrow" pitchFamily="34" charset="0"/>
                        </a:rPr>
                        <a:t>20</a:t>
                      </a:r>
                      <a:r>
                        <a:rPr lang="ru-RU" sz="1600" kern="50">
                          <a:effectLst/>
                          <a:latin typeface="Arial Narrow" pitchFamily="34" charset="0"/>
                        </a:rPr>
                        <a:t>20</a:t>
                      </a:r>
                      <a:endParaRPr lang="ru-RU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7025" marR="67025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>
                          <a:effectLst/>
                          <a:latin typeface="Arial Narrow" pitchFamily="34" charset="0"/>
                        </a:rPr>
                        <a:t>10641</a:t>
                      </a:r>
                      <a:endParaRPr lang="ru-RU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7025" marR="67025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 Narrow" pitchFamily="34" charset="0"/>
                        </a:rPr>
                        <a:t>18,25</a:t>
                      </a:r>
                      <a:endParaRPr lang="ru-RU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7025" marR="67025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 Narrow" pitchFamily="34" charset="0"/>
                        </a:rPr>
                        <a:t>20,1</a:t>
                      </a:r>
                      <a:endParaRPr lang="ru-RU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7025" marR="67025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solidFill>
                            <a:srgbClr val="FF0000"/>
                          </a:solidFill>
                          <a:effectLst/>
                          <a:latin typeface="Arial Narrow" pitchFamily="34" charset="0"/>
                        </a:rPr>
                        <a:t>15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7025" marR="67025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effectLst/>
                          <a:latin typeface="Arial Narrow" pitchFamily="34" charset="0"/>
                        </a:rPr>
                        <a:t>38,78</a:t>
                      </a:r>
                      <a:endParaRPr lang="ru-RU" sz="16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7025" marR="67025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>
                          <a:effectLst/>
                          <a:latin typeface="Arial Narrow" pitchFamily="34" charset="0"/>
                        </a:rPr>
                        <a:t>30,88</a:t>
                      </a:r>
                      <a:endParaRPr lang="ru-RU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7025" marR="67025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>
                          <a:effectLst/>
                          <a:latin typeface="Arial Narrow" pitchFamily="34" charset="0"/>
                        </a:rPr>
                        <a:t>15,35</a:t>
                      </a:r>
                      <a:endParaRPr lang="ru-RU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7025" marR="67025" marT="0" marB="0"/>
                </a:tc>
              </a:tr>
              <a:tr h="271182">
                <a:tc>
                  <a:txBody>
                    <a:bodyPr/>
                    <a:lstStyle/>
                    <a:p>
                      <a:pPr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>
                          <a:effectLst/>
                          <a:latin typeface="Arial Narrow" pitchFamily="34" charset="0"/>
                        </a:rPr>
                        <a:t>2021</a:t>
                      </a:r>
                      <a:endParaRPr lang="ru-RU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7025" marR="67025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>
                          <a:effectLst/>
                          <a:latin typeface="Arial Narrow" pitchFamily="34" charset="0"/>
                        </a:rPr>
                        <a:t>12063</a:t>
                      </a:r>
                      <a:endParaRPr lang="ru-RU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7025" marR="67025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 Narrow" pitchFamily="34" charset="0"/>
                        </a:rPr>
                        <a:t>12,43</a:t>
                      </a:r>
                      <a:endParaRPr lang="ru-RU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7025" marR="67025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 Narrow" pitchFamily="34" charset="0"/>
                        </a:rPr>
                        <a:t>13,72</a:t>
                      </a:r>
                      <a:endParaRPr lang="ru-RU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7025" marR="67025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effectLst/>
                          <a:latin typeface="Arial Narrow" pitchFamily="34" charset="0"/>
                        </a:rPr>
                        <a:t>10,88</a:t>
                      </a:r>
                      <a:endParaRPr lang="ru-RU" sz="16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7025" marR="67025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>
                          <a:effectLst/>
                          <a:latin typeface="Arial Narrow" pitchFamily="34" charset="0"/>
                        </a:rPr>
                        <a:t>35,61</a:t>
                      </a:r>
                      <a:endParaRPr lang="ru-RU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7025" marR="67025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effectLst/>
                          <a:latin typeface="Arial Narrow" pitchFamily="34" charset="0"/>
                        </a:rPr>
                        <a:t>33,43</a:t>
                      </a:r>
                      <a:endParaRPr lang="ru-RU" sz="16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7025" marR="67025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>
                          <a:effectLst/>
                          <a:latin typeface="Arial Narrow" pitchFamily="34" charset="0"/>
                        </a:rPr>
                        <a:t>20,08</a:t>
                      </a:r>
                      <a:endParaRPr lang="ru-RU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7025" marR="67025" marT="0" marB="0"/>
                </a:tc>
              </a:tr>
              <a:tr h="147926">
                <a:tc>
                  <a:txBody>
                    <a:bodyPr/>
                    <a:lstStyle/>
                    <a:p>
                      <a:pPr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50">
                          <a:effectLst/>
                          <a:latin typeface="Arial Narrow" pitchFamily="34" charset="0"/>
                        </a:rPr>
                        <a:t> </a:t>
                      </a:r>
                      <a:endParaRPr lang="ru-RU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7025" marR="67025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50" dirty="0">
                          <a:solidFill>
                            <a:srgbClr val="0070C0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6 класс</a:t>
                      </a:r>
                    </a:p>
                  </a:txBody>
                  <a:tcPr marL="67025" marR="67025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>
                          <a:effectLst/>
                          <a:latin typeface="Arial Narrow" pitchFamily="34" charset="0"/>
                        </a:rPr>
                        <a:t> </a:t>
                      </a:r>
                      <a:endParaRPr lang="ru-RU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7025" marR="67025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>
                          <a:effectLst/>
                          <a:latin typeface="Arial Narrow" pitchFamily="34" charset="0"/>
                        </a:rPr>
                        <a:t> </a:t>
                      </a:r>
                      <a:endParaRPr lang="ru-RU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7025" marR="67025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>
                          <a:effectLst/>
                          <a:latin typeface="Arial Narrow" pitchFamily="34" charset="0"/>
                        </a:rPr>
                        <a:t> </a:t>
                      </a:r>
                      <a:endParaRPr lang="ru-RU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7025" marR="67025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effectLst/>
                          <a:latin typeface="Arial Narrow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7025" marR="67025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>
                          <a:effectLst/>
                          <a:latin typeface="Arial Narrow" pitchFamily="34" charset="0"/>
                        </a:rPr>
                        <a:t> </a:t>
                      </a:r>
                      <a:endParaRPr lang="ru-RU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7025" marR="67025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>
                          <a:effectLst/>
                          <a:latin typeface="Arial Narrow" pitchFamily="34" charset="0"/>
                        </a:rPr>
                        <a:t> </a:t>
                      </a:r>
                      <a:endParaRPr lang="ru-RU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7025" marR="67025" marT="0" marB="0"/>
                </a:tc>
              </a:tr>
              <a:tr h="147926">
                <a:tc>
                  <a:txBody>
                    <a:bodyPr/>
                    <a:lstStyle/>
                    <a:p>
                      <a:pPr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50">
                          <a:effectLst/>
                          <a:latin typeface="Arial Narrow" pitchFamily="34" charset="0"/>
                        </a:rPr>
                        <a:t>201</a:t>
                      </a:r>
                      <a:r>
                        <a:rPr lang="ru-RU" sz="1600" kern="50">
                          <a:effectLst/>
                          <a:latin typeface="Arial Narrow" pitchFamily="34" charset="0"/>
                        </a:rPr>
                        <a:t>9</a:t>
                      </a:r>
                      <a:endParaRPr lang="ru-RU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7025" marR="67025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>
                          <a:effectLst/>
                          <a:latin typeface="Arial Narrow" pitchFamily="34" charset="0"/>
                        </a:rPr>
                        <a:t>10351</a:t>
                      </a:r>
                      <a:endParaRPr lang="ru-RU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7025" marR="67025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 Narrow" pitchFamily="34" charset="0"/>
                        </a:rPr>
                        <a:t>11,4</a:t>
                      </a:r>
                      <a:endParaRPr lang="ru-RU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7025" marR="67025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 Narrow" pitchFamily="34" charset="0"/>
                        </a:rPr>
                        <a:t>11,5</a:t>
                      </a:r>
                      <a:endParaRPr lang="ru-RU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7025" marR="67025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>
                          <a:effectLst/>
                          <a:latin typeface="Arial Narrow" pitchFamily="34" charset="0"/>
                        </a:rPr>
                        <a:t>8,7</a:t>
                      </a:r>
                      <a:endParaRPr lang="ru-RU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7025" marR="67025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effectLst/>
                          <a:latin typeface="Arial Narrow" pitchFamily="34" charset="0"/>
                        </a:rPr>
                        <a:t>38,5</a:t>
                      </a:r>
                      <a:endParaRPr lang="ru-RU" sz="16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7025" marR="67025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effectLst/>
                          <a:latin typeface="Arial Narrow" pitchFamily="34" charset="0"/>
                        </a:rPr>
                        <a:t>41,5</a:t>
                      </a:r>
                      <a:endParaRPr lang="ru-RU" sz="16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7025" marR="67025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>
                          <a:effectLst/>
                          <a:latin typeface="Arial Narrow" pitchFamily="34" charset="0"/>
                        </a:rPr>
                        <a:t>11,3</a:t>
                      </a:r>
                      <a:endParaRPr lang="ru-RU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7025" marR="67025" marT="0" marB="0"/>
                </a:tc>
              </a:tr>
              <a:tr h="271182">
                <a:tc>
                  <a:txBody>
                    <a:bodyPr/>
                    <a:lstStyle/>
                    <a:p>
                      <a:pPr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50">
                          <a:effectLst/>
                          <a:latin typeface="Arial Narrow" pitchFamily="34" charset="0"/>
                        </a:rPr>
                        <a:t>20</a:t>
                      </a:r>
                      <a:r>
                        <a:rPr lang="ru-RU" sz="1600" kern="50">
                          <a:effectLst/>
                          <a:latin typeface="Arial Narrow" pitchFamily="34" charset="0"/>
                        </a:rPr>
                        <a:t>20</a:t>
                      </a:r>
                      <a:endParaRPr lang="ru-RU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7025" marR="67025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>
                          <a:effectLst/>
                          <a:latin typeface="Arial Narrow" pitchFamily="34" charset="0"/>
                        </a:rPr>
                        <a:t>9839</a:t>
                      </a:r>
                      <a:endParaRPr lang="ru-RU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7025" marR="67025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 Narrow" pitchFamily="34" charset="0"/>
                        </a:rPr>
                        <a:t>20,09</a:t>
                      </a:r>
                      <a:endParaRPr lang="ru-RU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7025" marR="67025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 Narrow" pitchFamily="34" charset="0"/>
                        </a:rPr>
                        <a:t>20,85</a:t>
                      </a:r>
                      <a:endParaRPr lang="ru-RU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7025" marR="67025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solidFill>
                            <a:srgbClr val="FF0000"/>
                          </a:solidFill>
                          <a:effectLst/>
                          <a:latin typeface="Arial Narrow" pitchFamily="34" charset="0"/>
                        </a:rPr>
                        <a:t>16,21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7025" marR="67025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effectLst/>
                          <a:latin typeface="Arial Narrow" pitchFamily="34" charset="0"/>
                        </a:rPr>
                        <a:t>50,55</a:t>
                      </a:r>
                      <a:endParaRPr lang="ru-RU" sz="16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7025" marR="67025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>
                          <a:effectLst/>
                          <a:latin typeface="Arial Narrow" pitchFamily="34" charset="0"/>
                        </a:rPr>
                        <a:t>28,3</a:t>
                      </a:r>
                      <a:endParaRPr lang="ru-RU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7025" marR="67025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>
                          <a:effectLst/>
                          <a:latin typeface="Arial Narrow" pitchFamily="34" charset="0"/>
                        </a:rPr>
                        <a:t>5,03</a:t>
                      </a:r>
                      <a:endParaRPr lang="ru-RU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7025" marR="67025" marT="0" marB="0"/>
                </a:tc>
              </a:tr>
              <a:tr h="271182">
                <a:tc>
                  <a:txBody>
                    <a:bodyPr/>
                    <a:lstStyle/>
                    <a:p>
                      <a:pPr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>
                          <a:effectLst/>
                          <a:latin typeface="Arial Narrow" pitchFamily="34" charset="0"/>
                        </a:rPr>
                        <a:t>2021</a:t>
                      </a:r>
                      <a:endParaRPr lang="ru-RU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7025" marR="67025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>
                          <a:effectLst/>
                          <a:latin typeface="Arial Narrow" pitchFamily="34" charset="0"/>
                        </a:rPr>
                        <a:t>11576</a:t>
                      </a:r>
                      <a:endParaRPr lang="ru-RU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7025" marR="67025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 Narrow" pitchFamily="34" charset="0"/>
                        </a:rPr>
                        <a:t>13,94</a:t>
                      </a:r>
                      <a:endParaRPr lang="ru-RU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7025" marR="67025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 Narrow" pitchFamily="34" charset="0"/>
                        </a:rPr>
                        <a:t>15,37</a:t>
                      </a:r>
                      <a:endParaRPr lang="ru-RU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7025" marR="67025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>
                          <a:effectLst/>
                          <a:latin typeface="Arial Narrow" pitchFamily="34" charset="0"/>
                        </a:rPr>
                        <a:t>12,95</a:t>
                      </a:r>
                      <a:endParaRPr lang="ru-RU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7025" marR="67025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effectLst/>
                          <a:latin typeface="Arial Narrow" pitchFamily="34" charset="0"/>
                        </a:rPr>
                        <a:t>51,64</a:t>
                      </a:r>
                      <a:endParaRPr lang="ru-RU" sz="16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7025" marR="67025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effectLst/>
                          <a:latin typeface="Arial Narrow" pitchFamily="34" charset="0"/>
                        </a:rPr>
                        <a:t>29,74</a:t>
                      </a:r>
                      <a:endParaRPr lang="ru-RU" sz="16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7025" marR="67025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>
                          <a:effectLst/>
                          <a:latin typeface="Arial Narrow" pitchFamily="34" charset="0"/>
                        </a:rPr>
                        <a:t>5,67</a:t>
                      </a:r>
                      <a:endParaRPr lang="ru-RU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7025" marR="67025" marT="0" marB="0"/>
                </a:tc>
              </a:tr>
              <a:tr h="147926">
                <a:tc>
                  <a:txBody>
                    <a:bodyPr/>
                    <a:lstStyle/>
                    <a:p>
                      <a:pPr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50">
                          <a:effectLst/>
                          <a:latin typeface="Arial Narrow" pitchFamily="34" charset="0"/>
                        </a:rPr>
                        <a:t> </a:t>
                      </a:r>
                      <a:endParaRPr lang="ru-RU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7025" marR="67025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50" dirty="0">
                          <a:solidFill>
                            <a:srgbClr val="0070C0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7 класс</a:t>
                      </a:r>
                    </a:p>
                  </a:txBody>
                  <a:tcPr marL="67025" marR="67025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>
                          <a:effectLst/>
                          <a:latin typeface="Arial Narrow" pitchFamily="34" charset="0"/>
                        </a:rPr>
                        <a:t> </a:t>
                      </a:r>
                      <a:endParaRPr lang="ru-RU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7025" marR="67025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>
                          <a:effectLst/>
                          <a:latin typeface="Arial Narrow" pitchFamily="34" charset="0"/>
                        </a:rPr>
                        <a:t> </a:t>
                      </a:r>
                      <a:endParaRPr lang="ru-RU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7025" marR="67025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>
                          <a:effectLst/>
                          <a:latin typeface="Arial Narrow" pitchFamily="34" charset="0"/>
                        </a:rPr>
                        <a:t> </a:t>
                      </a:r>
                      <a:endParaRPr lang="ru-RU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7025" marR="67025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effectLst/>
                          <a:latin typeface="Arial Narrow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7025" marR="67025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effectLst/>
                          <a:latin typeface="Arial Narrow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7025" marR="67025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>
                          <a:effectLst/>
                          <a:latin typeface="Arial Narrow" pitchFamily="34" charset="0"/>
                        </a:rPr>
                        <a:t> </a:t>
                      </a:r>
                      <a:endParaRPr lang="ru-RU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7025" marR="67025" marT="0" marB="0"/>
                </a:tc>
              </a:tr>
              <a:tr h="147926">
                <a:tc>
                  <a:txBody>
                    <a:bodyPr/>
                    <a:lstStyle/>
                    <a:p>
                      <a:pPr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50">
                          <a:effectLst/>
                          <a:latin typeface="Arial Narrow" pitchFamily="34" charset="0"/>
                        </a:rPr>
                        <a:t>201</a:t>
                      </a:r>
                      <a:r>
                        <a:rPr lang="ru-RU" sz="1600" kern="50">
                          <a:effectLst/>
                          <a:latin typeface="Arial Narrow" pitchFamily="34" charset="0"/>
                        </a:rPr>
                        <a:t>9</a:t>
                      </a:r>
                      <a:endParaRPr lang="ru-RU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7025" marR="67025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>
                          <a:effectLst/>
                          <a:latin typeface="Arial Narrow" pitchFamily="34" charset="0"/>
                        </a:rPr>
                        <a:t>6217</a:t>
                      </a:r>
                      <a:endParaRPr lang="ru-RU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7025" marR="67025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 Narrow" pitchFamily="34" charset="0"/>
                        </a:rPr>
                        <a:t>8,8</a:t>
                      </a:r>
                      <a:endParaRPr lang="ru-RU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7025" marR="67025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 Narrow" pitchFamily="34" charset="0"/>
                        </a:rPr>
                        <a:t>10,7</a:t>
                      </a:r>
                      <a:endParaRPr lang="ru-RU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7025" marR="67025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>
                          <a:effectLst/>
                          <a:latin typeface="Arial Narrow" pitchFamily="34" charset="0"/>
                        </a:rPr>
                        <a:t>7,8</a:t>
                      </a:r>
                      <a:endParaRPr lang="ru-RU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7025" marR="67025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effectLst/>
                          <a:latin typeface="Arial Narrow" pitchFamily="34" charset="0"/>
                        </a:rPr>
                        <a:t>37,4</a:t>
                      </a:r>
                      <a:endParaRPr lang="ru-RU" sz="16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7025" marR="67025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>
                          <a:effectLst/>
                          <a:latin typeface="Arial Narrow" pitchFamily="34" charset="0"/>
                        </a:rPr>
                        <a:t>39,4</a:t>
                      </a:r>
                      <a:endParaRPr lang="ru-RU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7025" marR="67025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effectLst/>
                          <a:latin typeface="Arial Narrow" pitchFamily="34" charset="0"/>
                        </a:rPr>
                        <a:t>15,4</a:t>
                      </a:r>
                      <a:endParaRPr lang="ru-RU" sz="16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7025" marR="67025" marT="0" marB="0"/>
                </a:tc>
              </a:tr>
              <a:tr h="271182">
                <a:tc>
                  <a:txBody>
                    <a:bodyPr/>
                    <a:lstStyle/>
                    <a:p>
                      <a:pPr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50">
                          <a:effectLst/>
                          <a:latin typeface="Arial Narrow" pitchFamily="34" charset="0"/>
                        </a:rPr>
                        <a:t>20</a:t>
                      </a:r>
                      <a:r>
                        <a:rPr lang="ru-RU" sz="1600" kern="50">
                          <a:effectLst/>
                          <a:latin typeface="Arial Narrow" pitchFamily="34" charset="0"/>
                        </a:rPr>
                        <a:t>20</a:t>
                      </a:r>
                      <a:endParaRPr lang="ru-RU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7025" marR="67025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>
                          <a:effectLst/>
                          <a:latin typeface="Arial Narrow" pitchFamily="34" charset="0"/>
                        </a:rPr>
                        <a:t>8867</a:t>
                      </a:r>
                      <a:endParaRPr lang="ru-RU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7025" marR="67025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 Narrow" pitchFamily="34" charset="0"/>
                        </a:rPr>
                        <a:t>17,36</a:t>
                      </a:r>
                      <a:endParaRPr lang="ru-RU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7025" marR="67025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 Narrow" pitchFamily="34" charset="0"/>
                        </a:rPr>
                        <a:t>17,94</a:t>
                      </a:r>
                      <a:endParaRPr lang="ru-RU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7025" marR="67025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solidFill>
                            <a:srgbClr val="FF0000"/>
                          </a:solidFill>
                          <a:effectLst/>
                          <a:latin typeface="Arial Narrow" pitchFamily="34" charset="0"/>
                        </a:rPr>
                        <a:t>14,14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7025" marR="67025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effectLst/>
                          <a:latin typeface="Arial Narrow" pitchFamily="34" charset="0"/>
                        </a:rPr>
                        <a:t>53,95</a:t>
                      </a:r>
                      <a:endParaRPr lang="ru-RU" sz="16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7025" marR="67025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effectLst/>
                          <a:latin typeface="Arial Narrow" pitchFamily="34" charset="0"/>
                        </a:rPr>
                        <a:t>25,76</a:t>
                      </a:r>
                      <a:endParaRPr lang="ru-RU" sz="16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7025" marR="67025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effectLst/>
                          <a:latin typeface="Arial Narrow" pitchFamily="34" charset="0"/>
                        </a:rPr>
                        <a:t>6,14</a:t>
                      </a:r>
                      <a:endParaRPr lang="ru-RU" sz="16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7025" marR="67025" marT="0" marB="0"/>
                </a:tc>
              </a:tr>
              <a:tr h="271182">
                <a:tc>
                  <a:txBody>
                    <a:bodyPr/>
                    <a:lstStyle/>
                    <a:p>
                      <a:pPr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>
                          <a:effectLst/>
                          <a:latin typeface="Arial Narrow" pitchFamily="34" charset="0"/>
                        </a:rPr>
                        <a:t>2021</a:t>
                      </a:r>
                      <a:endParaRPr lang="ru-RU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7025" marR="67025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>
                          <a:effectLst/>
                          <a:latin typeface="Arial Narrow" pitchFamily="34" charset="0"/>
                        </a:rPr>
                        <a:t>10576</a:t>
                      </a:r>
                      <a:endParaRPr lang="ru-RU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7025" marR="67025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 Narrow" pitchFamily="34" charset="0"/>
                        </a:rPr>
                        <a:t>12,04</a:t>
                      </a:r>
                      <a:endParaRPr lang="ru-RU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7025" marR="67025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 Narrow" pitchFamily="34" charset="0"/>
                        </a:rPr>
                        <a:t>13,14</a:t>
                      </a:r>
                      <a:endParaRPr lang="ru-RU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7025" marR="67025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>
                          <a:effectLst/>
                          <a:latin typeface="Arial Narrow" pitchFamily="34" charset="0"/>
                        </a:rPr>
                        <a:t>11,72</a:t>
                      </a:r>
                      <a:endParaRPr lang="ru-RU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7025" marR="67025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>
                          <a:effectLst/>
                          <a:latin typeface="Arial Narrow" pitchFamily="34" charset="0"/>
                        </a:rPr>
                        <a:t>51,16</a:t>
                      </a:r>
                      <a:endParaRPr lang="ru-RU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7025" marR="67025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effectLst/>
                          <a:latin typeface="Arial Narrow" pitchFamily="34" charset="0"/>
                        </a:rPr>
                        <a:t>28,35</a:t>
                      </a:r>
                      <a:endParaRPr lang="ru-RU" sz="16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7025" marR="67025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effectLst/>
                          <a:latin typeface="Arial Narrow" pitchFamily="34" charset="0"/>
                        </a:rPr>
                        <a:t>8,77</a:t>
                      </a:r>
                      <a:endParaRPr lang="ru-RU" sz="16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7025" marR="67025" marT="0" marB="0"/>
                </a:tc>
              </a:tr>
              <a:tr h="147926">
                <a:tc>
                  <a:txBody>
                    <a:bodyPr/>
                    <a:lstStyle/>
                    <a:p>
                      <a:pPr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50">
                          <a:effectLst/>
                          <a:latin typeface="Arial Narrow" pitchFamily="34" charset="0"/>
                        </a:rPr>
                        <a:t> </a:t>
                      </a:r>
                      <a:endParaRPr lang="ru-RU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7025" marR="67025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50" dirty="0">
                          <a:solidFill>
                            <a:srgbClr val="0070C0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8 класс</a:t>
                      </a:r>
                    </a:p>
                  </a:txBody>
                  <a:tcPr marL="67025" marR="67025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>
                          <a:effectLst/>
                          <a:latin typeface="Arial Narrow" pitchFamily="34" charset="0"/>
                        </a:rPr>
                        <a:t> </a:t>
                      </a:r>
                      <a:endParaRPr lang="ru-RU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7025" marR="67025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>
                          <a:effectLst/>
                          <a:latin typeface="Arial Narrow" pitchFamily="34" charset="0"/>
                        </a:rPr>
                        <a:t> </a:t>
                      </a:r>
                      <a:endParaRPr lang="ru-RU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7025" marR="67025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>
                          <a:effectLst/>
                          <a:latin typeface="Arial Narrow" pitchFamily="34" charset="0"/>
                        </a:rPr>
                        <a:t> </a:t>
                      </a:r>
                      <a:endParaRPr lang="ru-RU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7025" marR="67025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>
                          <a:effectLst/>
                          <a:latin typeface="Arial Narrow" pitchFamily="34" charset="0"/>
                        </a:rPr>
                        <a:t> </a:t>
                      </a:r>
                      <a:endParaRPr lang="ru-RU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7025" marR="67025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effectLst/>
                          <a:latin typeface="Arial Narrow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7025" marR="67025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effectLst/>
                          <a:latin typeface="Arial Narrow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7025" marR="67025" marT="0" marB="0"/>
                </a:tc>
              </a:tr>
              <a:tr h="147926">
                <a:tc>
                  <a:txBody>
                    <a:bodyPr/>
                    <a:lstStyle/>
                    <a:p>
                      <a:pPr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50">
                          <a:effectLst/>
                          <a:latin typeface="Arial Narrow" pitchFamily="34" charset="0"/>
                        </a:rPr>
                        <a:t>201</a:t>
                      </a:r>
                      <a:r>
                        <a:rPr lang="ru-RU" sz="1600" kern="50">
                          <a:effectLst/>
                          <a:latin typeface="Arial Narrow" pitchFamily="34" charset="0"/>
                        </a:rPr>
                        <a:t>9</a:t>
                      </a:r>
                      <a:endParaRPr lang="ru-RU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7025" marR="67025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>
                          <a:effectLst/>
                          <a:latin typeface="Arial Narrow" pitchFamily="34" charset="0"/>
                        </a:rPr>
                        <a:t>-</a:t>
                      </a:r>
                      <a:endParaRPr lang="ru-RU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7025" marR="67025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 Narrow" pitchFamily="34" charset="0"/>
                        </a:rPr>
                        <a:t>-</a:t>
                      </a:r>
                      <a:endParaRPr lang="ru-RU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7025" marR="67025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 Narrow" pitchFamily="34" charset="0"/>
                        </a:rPr>
                        <a:t>-</a:t>
                      </a:r>
                      <a:endParaRPr lang="ru-RU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7025" marR="67025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>
                          <a:effectLst/>
                          <a:latin typeface="Arial Narrow" pitchFamily="34" charset="0"/>
                        </a:rPr>
                        <a:t>-</a:t>
                      </a:r>
                      <a:endParaRPr lang="ru-RU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7025" marR="67025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>
                          <a:effectLst/>
                          <a:latin typeface="Arial Narrow" pitchFamily="34" charset="0"/>
                        </a:rPr>
                        <a:t>-</a:t>
                      </a:r>
                      <a:endParaRPr lang="ru-RU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7025" marR="67025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effectLst/>
                          <a:latin typeface="Arial Narrow" pitchFamily="34" charset="0"/>
                        </a:rPr>
                        <a:t>-</a:t>
                      </a:r>
                      <a:endParaRPr lang="ru-RU" sz="16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7025" marR="67025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effectLst/>
                          <a:latin typeface="Arial Narrow" pitchFamily="34" charset="0"/>
                        </a:rPr>
                        <a:t>-</a:t>
                      </a:r>
                      <a:endParaRPr lang="ru-RU" sz="16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7025" marR="67025" marT="0" marB="0"/>
                </a:tc>
              </a:tr>
              <a:tr h="147926">
                <a:tc>
                  <a:txBody>
                    <a:bodyPr/>
                    <a:lstStyle/>
                    <a:p>
                      <a:pPr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50">
                          <a:effectLst/>
                          <a:latin typeface="Arial Narrow" pitchFamily="34" charset="0"/>
                        </a:rPr>
                        <a:t>20</a:t>
                      </a:r>
                      <a:r>
                        <a:rPr lang="ru-RU" sz="1600" kern="50">
                          <a:effectLst/>
                          <a:latin typeface="Arial Narrow" pitchFamily="34" charset="0"/>
                        </a:rPr>
                        <a:t>20</a:t>
                      </a:r>
                      <a:endParaRPr lang="ru-RU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7025" marR="67025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>
                          <a:effectLst/>
                          <a:latin typeface="Arial Narrow" pitchFamily="34" charset="0"/>
                        </a:rPr>
                        <a:t>3824</a:t>
                      </a:r>
                      <a:endParaRPr lang="ru-RU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7025" marR="67025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 Narrow" pitchFamily="34" charset="0"/>
                        </a:rPr>
                        <a:t>19,24</a:t>
                      </a:r>
                      <a:endParaRPr lang="ru-RU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7025" marR="67025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 Narrow" pitchFamily="34" charset="0"/>
                        </a:rPr>
                        <a:t>22,12</a:t>
                      </a:r>
                      <a:endParaRPr lang="ru-RU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7025" marR="67025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solidFill>
                            <a:srgbClr val="FF0000"/>
                          </a:solidFill>
                          <a:effectLst/>
                          <a:latin typeface="Arial Narrow" pitchFamily="34" charset="0"/>
                        </a:rPr>
                        <a:t>16,76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7025" marR="67025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>
                          <a:effectLst/>
                          <a:latin typeface="Arial Narrow" pitchFamily="34" charset="0"/>
                        </a:rPr>
                        <a:t>65,3</a:t>
                      </a:r>
                      <a:endParaRPr lang="ru-RU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7025" marR="67025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effectLst/>
                          <a:latin typeface="Arial Narrow" pitchFamily="34" charset="0"/>
                        </a:rPr>
                        <a:t>16,87</a:t>
                      </a:r>
                      <a:endParaRPr lang="ru-RU" sz="16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7025" marR="67025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effectLst/>
                          <a:latin typeface="Arial Narrow" pitchFamily="34" charset="0"/>
                        </a:rPr>
                        <a:t>1,07</a:t>
                      </a:r>
                      <a:endParaRPr lang="ru-RU" sz="16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7025" marR="67025" marT="0" marB="0"/>
                </a:tc>
              </a:tr>
              <a:tr h="271182">
                <a:tc>
                  <a:txBody>
                    <a:bodyPr/>
                    <a:lstStyle/>
                    <a:p>
                      <a:pPr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>
                          <a:effectLst/>
                          <a:latin typeface="Arial Narrow" pitchFamily="34" charset="0"/>
                        </a:rPr>
                        <a:t>2021</a:t>
                      </a:r>
                      <a:endParaRPr lang="ru-RU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7025" marR="67025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>
                          <a:effectLst/>
                          <a:latin typeface="Arial Narrow" pitchFamily="34" charset="0"/>
                        </a:rPr>
                        <a:t>9689</a:t>
                      </a:r>
                      <a:endParaRPr lang="ru-RU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7025" marR="67025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 Narrow" pitchFamily="34" charset="0"/>
                        </a:rPr>
                        <a:t>12,34</a:t>
                      </a:r>
                      <a:endParaRPr lang="ru-RU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7025" marR="67025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 Narrow" pitchFamily="34" charset="0"/>
                        </a:rPr>
                        <a:t>13,66</a:t>
                      </a:r>
                      <a:endParaRPr lang="ru-RU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7025" marR="67025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>
                          <a:effectLst/>
                          <a:latin typeface="Arial Narrow" pitchFamily="34" charset="0"/>
                        </a:rPr>
                        <a:t>11,61</a:t>
                      </a:r>
                      <a:endParaRPr lang="ru-RU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7025" marR="67025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>
                          <a:effectLst/>
                          <a:latin typeface="Arial Narrow" pitchFamily="34" charset="0"/>
                        </a:rPr>
                        <a:t>61,53</a:t>
                      </a:r>
                      <a:endParaRPr lang="ru-RU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7025" marR="67025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>
                          <a:effectLst/>
                          <a:latin typeface="Arial Narrow" pitchFamily="34" charset="0"/>
                        </a:rPr>
                        <a:t>24,31</a:t>
                      </a:r>
                      <a:endParaRPr lang="ru-RU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7025" marR="67025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effectLst/>
                          <a:latin typeface="Arial Narrow" pitchFamily="34" charset="0"/>
                        </a:rPr>
                        <a:t>2,55</a:t>
                      </a:r>
                      <a:endParaRPr lang="ru-RU" sz="16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7025" marR="67025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20650" y="113835"/>
            <a:ext cx="5782352" cy="93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3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Narrow" panose="020B0606020202030204" pitchFamily="34" charset="0"/>
                <a:ea typeface="Calibri" pitchFamily="34" charset="0"/>
                <a:cs typeface="Times New Roman" pitchFamily="18" charset="0"/>
              </a:rPr>
              <a:t>ДИНАМИКА РЕЗУЛЬТАТОВ  ВПР</a:t>
            </a:r>
            <a:endParaRPr kumimoji="0" lang="ru-RU" sz="33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 Narrow" panose="020B0606020202030204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 Narrow" panose="020B0606020202030204" pitchFamily="34" charset="0"/>
              <a:cs typeface="Arial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0" y="763032"/>
            <a:ext cx="7825003" cy="0"/>
          </a:xfrm>
          <a:prstGeom prst="line">
            <a:avLst/>
          </a:prstGeom>
          <a:ln w="95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9504707" y="182552"/>
            <a:ext cx="2560316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3300" dirty="0" smtClean="0">
                <a:solidFill>
                  <a:srgbClr val="0070C0"/>
                </a:solidFill>
                <a:latin typeface="Arial Narrow" panose="020B0606020202030204" pitchFamily="34" charset="0"/>
                <a:cs typeface="Times New Roman" pitchFamily="18" charset="0"/>
              </a:rPr>
              <a:t>МАТЕМАТИКА</a:t>
            </a:r>
            <a:endParaRPr lang="ru-RU" sz="33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72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A9B21-019D-4FE3-BF83-6669665EC3D8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473550" y="0"/>
            <a:ext cx="6737500" cy="65335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80050" y="73135"/>
            <a:ext cx="6559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>
                <a:solidFill>
                  <a:schemeClr val="bg1"/>
                </a:solidFill>
                <a:latin typeface="Arial Narrow" pitchFamily="34" charset="0"/>
              </a:rPr>
              <a:t>РЕЗУЛЬТАТЫ ОГЭ В 9-Х КЛАССАХ</a:t>
            </a:r>
            <a:endParaRPr lang="ru-RU" sz="24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6" name="矩形 12"/>
          <p:cNvSpPr/>
          <p:nvPr/>
        </p:nvSpPr>
        <p:spPr>
          <a:xfrm>
            <a:off x="-1" y="722219"/>
            <a:ext cx="3857625" cy="5664293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152400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27" name="五边形 13"/>
          <p:cNvSpPr/>
          <p:nvPr/>
        </p:nvSpPr>
        <p:spPr>
          <a:xfrm flipH="1">
            <a:off x="2716932" y="2473208"/>
            <a:ext cx="9988509" cy="3013192"/>
          </a:xfrm>
          <a:prstGeom prst="homePlate">
            <a:avLst/>
          </a:prstGeom>
          <a:solidFill>
            <a:schemeClr val="bg1">
              <a:alpha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28" name="矩形 14"/>
          <p:cNvSpPr/>
          <p:nvPr/>
        </p:nvSpPr>
        <p:spPr>
          <a:xfrm rot="2700000">
            <a:off x="3444186" y="3269425"/>
            <a:ext cx="1373804" cy="1373804"/>
          </a:xfrm>
          <a:prstGeom prst="rect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-457200" y="491387"/>
            <a:ext cx="457200" cy="63650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434577" y="4910185"/>
            <a:ext cx="1117600" cy="1298642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711834" y="4401731"/>
            <a:ext cx="1117600" cy="180709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242149" y="3214951"/>
            <a:ext cx="3015569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300" dirty="0" smtClean="0">
                <a:latin typeface="Arial Narrow" panose="020B0606020202030204" pitchFamily="34" charset="0"/>
                <a:ea typeface="Calibri" pitchFamily="34" charset="0"/>
                <a:cs typeface="Times New Roman" pitchFamily="18" charset="0"/>
              </a:rPr>
              <a:t>РУССКИЙ ЯЗЫК </a:t>
            </a:r>
            <a:endParaRPr lang="ru-RU" sz="33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9517627" y="4924246"/>
            <a:ext cx="1117600" cy="1298642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0794884" y="4415792"/>
            <a:ext cx="1117600" cy="180709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9606284" y="3229012"/>
            <a:ext cx="2560316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300" dirty="0" smtClean="0">
                <a:latin typeface="Arial Narrow" panose="020B0606020202030204" pitchFamily="34" charset="0"/>
                <a:ea typeface="Calibri" pitchFamily="34" charset="0"/>
                <a:cs typeface="Times New Roman" pitchFamily="18" charset="0"/>
              </a:rPr>
              <a:t>МАТЕМАТИКА</a:t>
            </a:r>
            <a:endParaRPr lang="ru-RU" sz="33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597989" y="5523594"/>
            <a:ext cx="761747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300" dirty="0" smtClean="0">
                <a:solidFill>
                  <a:srgbClr val="0070C0"/>
                </a:solidFill>
                <a:latin typeface="Arial Narrow" panose="020B0606020202030204" pitchFamily="34" charset="0"/>
                <a:ea typeface="Calibri" pitchFamily="34" charset="0"/>
                <a:cs typeface="Times New Roman" pitchFamily="18" charset="0"/>
              </a:rPr>
              <a:t>166</a:t>
            </a:r>
            <a:endParaRPr lang="ru-RU" sz="3300" dirty="0">
              <a:solidFill>
                <a:srgbClr val="0070C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889760" y="4493991"/>
            <a:ext cx="761747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300" dirty="0" smtClean="0">
                <a:solidFill>
                  <a:srgbClr val="FF0000"/>
                </a:solidFill>
                <a:latin typeface="Arial Narrow" panose="020B0606020202030204" pitchFamily="34" charset="0"/>
                <a:ea typeface="Calibri" pitchFamily="34" charset="0"/>
                <a:cs typeface="Times New Roman" pitchFamily="18" charset="0"/>
              </a:rPr>
              <a:t>252</a:t>
            </a:r>
            <a:endParaRPr lang="ru-RU" sz="3300" dirty="0">
              <a:solidFill>
                <a:srgbClr val="FF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9681039" y="5540359"/>
            <a:ext cx="761747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300" dirty="0" smtClean="0">
                <a:solidFill>
                  <a:srgbClr val="0070C0"/>
                </a:solidFill>
                <a:latin typeface="Arial Narrow" panose="020B0606020202030204" pitchFamily="34" charset="0"/>
                <a:ea typeface="Calibri" pitchFamily="34" charset="0"/>
                <a:cs typeface="Times New Roman" pitchFamily="18" charset="0"/>
              </a:rPr>
              <a:t>852</a:t>
            </a:r>
            <a:endParaRPr lang="ru-RU" sz="3300" dirty="0">
              <a:solidFill>
                <a:srgbClr val="0070C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0876630" y="4510756"/>
            <a:ext cx="954107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300" dirty="0" smtClean="0">
                <a:solidFill>
                  <a:srgbClr val="FF0000"/>
                </a:solidFill>
                <a:latin typeface="Arial Narrow" panose="020B0606020202030204" pitchFamily="34" charset="0"/>
                <a:ea typeface="Calibri" pitchFamily="34" charset="0"/>
                <a:cs typeface="Times New Roman" pitchFamily="18" charset="0"/>
              </a:rPr>
              <a:t>1277</a:t>
            </a:r>
            <a:endParaRPr lang="ru-RU" sz="3300" dirty="0">
              <a:solidFill>
                <a:srgbClr val="FF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622360" y="765664"/>
            <a:ext cx="54553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 smtClean="0">
                <a:latin typeface="Arial Narrow" panose="020B0606020202030204" pitchFamily="34" charset="0"/>
                <a:ea typeface="Calibri" pitchFamily="34" charset="0"/>
                <a:cs typeface="Times New Roman" pitchFamily="18" charset="0"/>
              </a:rPr>
              <a:t>НЕ ПРЕОДОЛЕЛИ МИНИМАЛЬНЫЙ ПОРОГ</a:t>
            </a:r>
            <a:endParaRPr lang="ru-RU" sz="24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5636089" y="4439728"/>
            <a:ext cx="7489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 smtClean="0">
                <a:latin typeface="Arial Narrow" panose="020B0606020202030204" pitchFamily="34" charset="0"/>
                <a:ea typeface="Calibri" pitchFamily="34" charset="0"/>
                <a:cs typeface="Times New Roman" pitchFamily="18" charset="0"/>
              </a:rPr>
              <a:t>2020</a:t>
            </a:r>
            <a:endParaRPr lang="ru-RU" sz="24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6889760" y="3915396"/>
            <a:ext cx="7489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 smtClean="0">
                <a:latin typeface="Arial Narrow" panose="020B0606020202030204" pitchFamily="34" charset="0"/>
                <a:ea typeface="Calibri" pitchFamily="34" charset="0"/>
                <a:cs typeface="Times New Roman" pitchFamily="18" charset="0"/>
              </a:rPr>
              <a:t>2021</a:t>
            </a:r>
            <a:endParaRPr lang="ru-RU" sz="24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9681039" y="4409860"/>
            <a:ext cx="7489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 smtClean="0">
                <a:latin typeface="Arial Narrow" panose="020B0606020202030204" pitchFamily="34" charset="0"/>
                <a:ea typeface="Calibri" pitchFamily="34" charset="0"/>
                <a:cs typeface="Times New Roman" pitchFamily="18" charset="0"/>
              </a:rPr>
              <a:t>2020</a:t>
            </a:r>
            <a:endParaRPr lang="ru-RU" sz="24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10934710" y="3885528"/>
            <a:ext cx="7489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 smtClean="0">
                <a:latin typeface="Arial Narrow" panose="020B0606020202030204" pitchFamily="34" charset="0"/>
                <a:ea typeface="Calibri" pitchFamily="34" charset="0"/>
                <a:cs typeface="Times New Roman" pitchFamily="18" charset="0"/>
              </a:rPr>
              <a:t>2021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61677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A9B21-019D-4FE3-BF83-6669665EC3D8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015300" y="188165"/>
            <a:ext cx="1111862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600" dirty="0" smtClean="0">
                <a:solidFill>
                  <a:srgbClr val="0070C0"/>
                </a:solidFill>
                <a:latin typeface="Arial Narrow" pitchFamily="34" charset="0"/>
              </a:rPr>
              <a:t>РЕГИОНАЛЬНЫЕ ИССЛЕДОВАНИЯ  КАЧЕСТВА ОБРАЗОВАНИЯ</a:t>
            </a:r>
            <a:endParaRPr lang="ru-RU" sz="2600" dirty="0">
              <a:solidFill>
                <a:srgbClr val="0070C0"/>
              </a:solidFill>
              <a:latin typeface="Arial Narrow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H="1">
            <a:off x="5326638" y="763032"/>
            <a:ext cx="6696000" cy="0"/>
          </a:xfrm>
          <a:prstGeom prst="line">
            <a:avLst/>
          </a:prstGeom>
          <a:ln w="95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12"/>
          <p:cNvSpPr/>
          <p:nvPr/>
        </p:nvSpPr>
        <p:spPr>
          <a:xfrm>
            <a:off x="0" y="722219"/>
            <a:ext cx="3543300" cy="5664293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15104"/>
            </a:stretch>
          </a:blipFill>
          <a:ln w="152400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7" name="五边形 13"/>
          <p:cNvSpPr/>
          <p:nvPr/>
        </p:nvSpPr>
        <p:spPr>
          <a:xfrm flipH="1">
            <a:off x="2145432" y="2006601"/>
            <a:ext cx="9988509" cy="3013192"/>
          </a:xfrm>
          <a:prstGeom prst="homePlate">
            <a:avLst/>
          </a:prstGeom>
          <a:solidFill>
            <a:schemeClr val="accent1">
              <a:lumMod val="20000"/>
              <a:lumOff val="80000"/>
              <a:alpha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8" name="矩形 14"/>
          <p:cNvSpPr/>
          <p:nvPr/>
        </p:nvSpPr>
        <p:spPr>
          <a:xfrm rot="2700000">
            <a:off x="2872686" y="2802818"/>
            <a:ext cx="1373804" cy="1373804"/>
          </a:xfrm>
          <a:prstGeom prst="rect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4525795" y="2030376"/>
            <a:ext cx="7731521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>
                <a:latin typeface="Arial Narrow" panose="020B0606020202030204" pitchFamily="34" charset="0"/>
              </a:rPr>
              <a:t>региональное исследование качества образования в 4-х классах (комплексная работа) на основе содержания, связанного с национальными региональными этнографическими особенностями;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>
                <a:latin typeface="Arial Narrow" panose="020B0606020202030204" pitchFamily="34" charset="0"/>
              </a:rPr>
              <a:t>региональное исследование качества образования в 7-х классах </a:t>
            </a:r>
            <a:r>
              <a:rPr lang="ru-RU" sz="2200" dirty="0" smtClean="0">
                <a:latin typeface="Arial Narrow" panose="020B0606020202030204" pitchFamily="34" charset="0"/>
              </a:rPr>
              <a:t>(индивидуальный проект);</a:t>
            </a:r>
            <a:endParaRPr lang="ru-RU" sz="2200" dirty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>
                <a:latin typeface="Arial Narrow" panose="020B0606020202030204" pitchFamily="34" charset="0"/>
              </a:rPr>
              <a:t>региональное исследование качества образования в 10-х классах (областная контрольная работа).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-457200" y="491387"/>
            <a:ext cx="457200" cy="63650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827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70">
            <a:extLst>
              <a:ext uri="{FF2B5EF4-FFF2-40B4-BE49-F238E27FC236}">
                <a16:creationId xmlns:a16="http://schemas.microsoft.com/office/drawing/2014/main" xmlns="" id="{BA2BC4EB-809A-4316-A1AD-355F01E6EB2B}"/>
              </a:ext>
            </a:extLst>
          </p:cNvPr>
          <p:cNvSpPr/>
          <p:nvPr/>
        </p:nvSpPr>
        <p:spPr>
          <a:xfrm>
            <a:off x="290028" y="4733629"/>
            <a:ext cx="97408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000" dirty="0" smtClean="0"/>
              <a:t>4,1</a:t>
            </a:r>
            <a:endParaRPr lang="ms-MY" sz="3000" dirty="0"/>
          </a:p>
        </p:txBody>
      </p:sp>
      <p:sp>
        <p:nvSpPr>
          <p:cNvPr id="49" name="Rectangle 97">
            <a:extLst>
              <a:ext uri="{FF2B5EF4-FFF2-40B4-BE49-F238E27FC236}">
                <a16:creationId xmlns:a16="http://schemas.microsoft.com/office/drawing/2014/main" xmlns="" id="{0FDB6B28-AEA4-440C-AAFB-9A4C7EE895EE}"/>
              </a:ext>
            </a:extLst>
          </p:cNvPr>
          <p:cNvSpPr/>
          <p:nvPr/>
        </p:nvSpPr>
        <p:spPr>
          <a:xfrm>
            <a:off x="1298701" y="3944537"/>
            <a:ext cx="124968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000" dirty="0" smtClean="0"/>
              <a:t>21,27</a:t>
            </a:r>
            <a:endParaRPr lang="ms-MY" sz="3000" dirty="0"/>
          </a:p>
        </p:txBody>
      </p:sp>
      <p:grpSp>
        <p:nvGrpSpPr>
          <p:cNvPr id="50" name="Group 27">
            <a:extLst>
              <a:ext uri="{FF2B5EF4-FFF2-40B4-BE49-F238E27FC236}">
                <a16:creationId xmlns:a16="http://schemas.microsoft.com/office/drawing/2014/main" xmlns="" id="{45A78740-8107-485D-BC22-7F81959396FB}"/>
              </a:ext>
            </a:extLst>
          </p:cNvPr>
          <p:cNvGrpSpPr/>
          <p:nvPr/>
        </p:nvGrpSpPr>
        <p:grpSpPr>
          <a:xfrm>
            <a:off x="269457" y="5353628"/>
            <a:ext cx="1015226" cy="434243"/>
            <a:chOff x="4257674" y="2188110"/>
            <a:chExt cx="628650" cy="434243"/>
          </a:xfrm>
          <a:solidFill>
            <a:schemeClr val="bg1">
              <a:lumMod val="85000"/>
            </a:schemeClr>
          </a:solidFill>
        </p:grpSpPr>
        <p:sp>
          <p:nvSpPr>
            <p:cNvPr id="62" name="Rounded Rectangle 125">
              <a:extLst>
                <a:ext uri="{FF2B5EF4-FFF2-40B4-BE49-F238E27FC236}">
                  <a16:creationId xmlns:a16="http://schemas.microsoft.com/office/drawing/2014/main" xmlns="" id="{B4DD3062-D7C5-4958-80F1-096D79E40D57}"/>
                </a:ext>
              </a:extLst>
            </p:cNvPr>
            <p:cNvSpPr/>
            <p:nvPr/>
          </p:nvSpPr>
          <p:spPr>
            <a:xfrm>
              <a:off x="4714874" y="2188110"/>
              <a:ext cx="171450" cy="162841"/>
            </a:xfrm>
            <a:prstGeom prst="roundRect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3" name="Rounded Rectangle 126">
              <a:extLst>
                <a:ext uri="{FF2B5EF4-FFF2-40B4-BE49-F238E27FC236}">
                  <a16:creationId xmlns:a16="http://schemas.microsoft.com/office/drawing/2014/main" xmlns="" id="{2069B7C3-5878-43D5-AED5-3FD401428488}"/>
                </a:ext>
              </a:extLst>
            </p:cNvPr>
            <p:cNvSpPr/>
            <p:nvPr/>
          </p:nvSpPr>
          <p:spPr>
            <a:xfrm>
              <a:off x="4257674" y="2459512"/>
              <a:ext cx="171450" cy="162841"/>
            </a:xfrm>
            <a:prstGeom prst="roundRect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4" name="Rounded Rectangle 127">
              <a:extLst>
                <a:ext uri="{FF2B5EF4-FFF2-40B4-BE49-F238E27FC236}">
                  <a16:creationId xmlns:a16="http://schemas.microsoft.com/office/drawing/2014/main" xmlns="" id="{24C38D01-E762-4083-9E6D-34A825F1143D}"/>
                </a:ext>
              </a:extLst>
            </p:cNvPr>
            <p:cNvSpPr/>
            <p:nvPr/>
          </p:nvSpPr>
          <p:spPr>
            <a:xfrm>
              <a:off x="4486274" y="2459512"/>
              <a:ext cx="171450" cy="162841"/>
            </a:xfrm>
            <a:prstGeom prst="roundRect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5" name="Rounded Rectangle 128">
              <a:extLst>
                <a:ext uri="{FF2B5EF4-FFF2-40B4-BE49-F238E27FC236}">
                  <a16:creationId xmlns:a16="http://schemas.microsoft.com/office/drawing/2014/main" xmlns="" id="{A1EBCDA5-CAB1-4AD6-B625-0BC5F2461490}"/>
                </a:ext>
              </a:extLst>
            </p:cNvPr>
            <p:cNvSpPr/>
            <p:nvPr/>
          </p:nvSpPr>
          <p:spPr>
            <a:xfrm>
              <a:off x="4714874" y="2459512"/>
              <a:ext cx="171450" cy="162841"/>
            </a:xfrm>
            <a:prstGeom prst="roundRect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72" name="Group 4">
            <a:extLst>
              <a:ext uri="{FF2B5EF4-FFF2-40B4-BE49-F238E27FC236}">
                <a16:creationId xmlns:a16="http://schemas.microsoft.com/office/drawing/2014/main" xmlns="" id="{EA60F702-5A37-409E-B74F-C20AB4ADF47B}"/>
              </a:ext>
            </a:extLst>
          </p:cNvPr>
          <p:cNvGrpSpPr/>
          <p:nvPr/>
        </p:nvGrpSpPr>
        <p:grpSpPr>
          <a:xfrm>
            <a:off x="1408879" y="4545208"/>
            <a:ext cx="1015226" cy="1248450"/>
            <a:chOff x="5916882" y="1916708"/>
            <a:chExt cx="628650" cy="1248450"/>
          </a:xfrm>
          <a:solidFill>
            <a:srgbClr val="0070C0"/>
          </a:solidFill>
        </p:grpSpPr>
        <p:sp>
          <p:nvSpPr>
            <p:cNvPr id="79" name="Rounded Rectangle 120">
              <a:extLst>
                <a:ext uri="{FF2B5EF4-FFF2-40B4-BE49-F238E27FC236}">
                  <a16:creationId xmlns:a16="http://schemas.microsoft.com/office/drawing/2014/main" xmlns="" id="{FAA3FED9-35A1-4F7B-A715-1EEE99EE2050}"/>
                </a:ext>
              </a:extLst>
            </p:cNvPr>
            <p:cNvSpPr/>
            <p:nvPr/>
          </p:nvSpPr>
          <p:spPr>
            <a:xfrm>
              <a:off x="5916882" y="1916708"/>
              <a:ext cx="171450" cy="16284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0" name="Rounded Rectangle 121">
              <a:extLst>
                <a:ext uri="{FF2B5EF4-FFF2-40B4-BE49-F238E27FC236}">
                  <a16:creationId xmlns:a16="http://schemas.microsoft.com/office/drawing/2014/main" xmlns="" id="{F0335534-45ED-4C2F-AC8A-FBC77A3B206D}"/>
                </a:ext>
              </a:extLst>
            </p:cNvPr>
            <p:cNvSpPr/>
            <p:nvPr/>
          </p:nvSpPr>
          <p:spPr>
            <a:xfrm>
              <a:off x="6145482" y="1916708"/>
              <a:ext cx="171450" cy="16284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1" name="Rounded Rectangle 122">
              <a:extLst>
                <a:ext uri="{FF2B5EF4-FFF2-40B4-BE49-F238E27FC236}">
                  <a16:creationId xmlns:a16="http://schemas.microsoft.com/office/drawing/2014/main" xmlns="" id="{C6CE5955-9374-4787-BB43-48A7B1BB4C7F}"/>
                </a:ext>
              </a:extLst>
            </p:cNvPr>
            <p:cNvSpPr/>
            <p:nvPr/>
          </p:nvSpPr>
          <p:spPr>
            <a:xfrm>
              <a:off x="6374082" y="1916708"/>
              <a:ext cx="171450" cy="16284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2" name="Rounded Rectangle 123">
              <a:extLst>
                <a:ext uri="{FF2B5EF4-FFF2-40B4-BE49-F238E27FC236}">
                  <a16:creationId xmlns:a16="http://schemas.microsoft.com/office/drawing/2014/main" xmlns="" id="{950E2568-7A59-4C3E-95D5-262EB7BDA728}"/>
                </a:ext>
              </a:extLst>
            </p:cNvPr>
            <p:cNvSpPr/>
            <p:nvPr/>
          </p:nvSpPr>
          <p:spPr>
            <a:xfrm>
              <a:off x="5916882" y="2188110"/>
              <a:ext cx="171450" cy="16284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3" name="Rounded Rectangle 124">
              <a:extLst>
                <a:ext uri="{FF2B5EF4-FFF2-40B4-BE49-F238E27FC236}">
                  <a16:creationId xmlns:a16="http://schemas.microsoft.com/office/drawing/2014/main" xmlns="" id="{32600302-0F25-4534-950C-8E5632AA3DF9}"/>
                </a:ext>
              </a:extLst>
            </p:cNvPr>
            <p:cNvSpPr/>
            <p:nvPr/>
          </p:nvSpPr>
          <p:spPr>
            <a:xfrm>
              <a:off x="6145482" y="2188110"/>
              <a:ext cx="171450" cy="16284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4" name="Rounded Rectangle 125">
              <a:extLst>
                <a:ext uri="{FF2B5EF4-FFF2-40B4-BE49-F238E27FC236}">
                  <a16:creationId xmlns:a16="http://schemas.microsoft.com/office/drawing/2014/main" xmlns="" id="{4C8546B1-D516-4E94-AA2B-ACE86937DEA1}"/>
                </a:ext>
              </a:extLst>
            </p:cNvPr>
            <p:cNvSpPr/>
            <p:nvPr/>
          </p:nvSpPr>
          <p:spPr>
            <a:xfrm>
              <a:off x="6374082" y="2188110"/>
              <a:ext cx="171450" cy="16284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5" name="Rounded Rectangle 126">
              <a:extLst>
                <a:ext uri="{FF2B5EF4-FFF2-40B4-BE49-F238E27FC236}">
                  <a16:creationId xmlns:a16="http://schemas.microsoft.com/office/drawing/2014/main" xmlns="" id="{BE0DF519-A7E0-4629-9B4B-2EAA8F6DAB7E}"/>
                </a:ext>
              </a:extLst>
            </p:cNvPr>
            <p:cNvSpPr/>
            <p:nvPr/>
          </p:nvSpPr>
          <p:spPr>
            <a:xfrm>
              <a:off x="5916882" y="2459512"/>
              <a:ext cx="171450" cy="16284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6" name="Rounded Rectangle 127">
              <a:extLst>
                <a:ext uri="{FF2B5EF4-FFF2-40B4-BE49-F238E27FC236}">
                  <a16:creationId xmlns:a16="http://schemas.microsoft.com/office/drawing/2014/main" xmlns="" id="{875A4A92-35D7-4660-8A45-0DA5534B2AD4}"/>
                </a:ext>
              </a:extLst>
            </p:cNvPr>
            <p:cNvSpPr/>
            <p:nvPr/>
          </p:nvSpPr>
          <p:spPr>
            <a:xfrm>
              <a:off x="6145482" y="2459512"/>
              <a:ext cx="171450" cy="16284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7" name="Rounded Rectangle 128">
              <a:extLst>
                <a:ext uri="{FF2B5EF4-FFF2-40B4-BE49-F238E27FC236}">
                  <a16:creationId xmlns:a16="http://schemas.microsoft.com/office/drawing/2014/main" xmlns="" id="{EAA1BF36-AD43-4044-A383-B8A4FE444BB5}"/>
                </a:ext>
              </a:extLst>
            </p:cNvPr>
            <p:cNvSpPr/>
            <p:nvPr/>
          </p:nvSpPr>
          <p:spPr>
            <a:xfrm>
              <a:off x="6374082" y="2459512"/>
              <a:ext cx="171450" cy="16284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8" name="Rounded Rectangle 196">
              <a:extLst>
                <a:ext uri="{FF2B5EF4-FFF2-40B4-BE49-F238E27FC236}">
                  <a16:creationId xmlns:a16="http://schemas.microsoft.com/office/drawing/2014/main" xmlns="" id="{F23A0643-BC09-4E83-93C7-9CA4ABEA6E66}"/>
                </a:ext>
              </a:extLst>
            </p:cNvPr>
            <p:cNvSpPr/>
            <p:nvPr/>
          </p:nvSpPr>
          <p:spPr>
            <a:xfrm>
              <a:off x="5916882" y="2730915"/>
              <a:ext cx="171450" cy="16284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9" name="Rounded Rectangle 197">
              <a:extLst>
                <a:ext uri="{FF2B5EF4-FFF2-40B4-BE49-F238E27FC236}">
                  <a16:creationId xmlns:a16="http://schemas.microsoft.com/office/drawing/2014/main" xmlns="" id="{EA6D5588-365D-4C12-BE2B-714E6F4B46AD}"/>
                </a:ext>
              </a:extLst>
            </p:cNvPr>
            <p:cNvSpPr/>
            <p:nvPr/>
          </p:nvSpPr>
          <p:spPr>
            <a:xfrm>
              <a:off x="6145482" y="2730915"/>
              <a:ext cx="171450" cy="16284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0" name="Rounded Rectangle 198">
              <a:extLst>
                <a:ext uri="{FF2B5EF4-FFF2-40B4-BE49-F238E27FC236}">
                  <a16:creationId xmlns:a16="http://schemas.microsoft.com/office/drawing/2014/main" xmlns="" id="{B39346C3-7152-4E8A-A5BA-128E1F36B2CC}"/>
                </a:ext>
              </a:extLst>
            </p:cNvPr>
            <p:cNvSpPr/>
            <p:nvPr/>
          </p:nvSpPr>
          <p:spPr>
            <a:xfrm>
              <a:off x="6374082" y="2730915"/>
              <a:ext cx="171450" cy="16284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1" name="Rounded Rectangle 211">
              <a:extLst>
                <a:ext uri="{FF2B5EF4-FFF2-40B4-BE49-F238E27FC236}">
                  <a16:creationId xmlns:a16="http://schemas.microsoft.com/office/drawing/2014/main" xmlns="" id="{55A07EAD-E9E3-48C8-A973-0753AB9811F1}"/>
                </a:ext>
              </a:extLst>
            </p:cNvPr>
            <p:cNvSpPr/>
            <p:nvPr/>
          </p:nvSpPr>
          <p:spPr>
            <a:xfrm>
              <a:off x="5916882" y="3002317"/>
              <a:ext cx="171450" cy="16284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2" name="Rounded Rectangle 212">
              <a:extLst>
                <a:ext uri="{FF2B5EF4-FFF2-40B4-BE49-F238E27FC236}">
                  <a16:creationId xmlns:a16="http://schemas.microsoft.com/office/drawing/2014/main" xmlns="" id="{19E95E30-A64C-4EE3-ABF2-F706CEAFF6F8}"/>
                </a:ext>
              </a:extLst>
            </p:cNvPr>
            <p:cNvSpPr/>
            <p:nvPr/>
          </p:nvSpPr>
          <p:spPr>
            <a:xfrm>
              <a:off x="6145482" y="3002317"/>
              <a:ext cx="171450" cy="16284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3" name="Rounded Rectangle 213">
              <a:extLst>
                <a:ext uri="{FF2B5EF4-FFF2-40B4-BE49-F238E27FC236}">
                  <a16:creationId xmlns:a16="http://schemas.microsoft.com/office/drawing/2014/main" xmlns="" id="{20589D25-E6F4-4703-820C-AE50605C8301}"/>
                </a:ext>
              </a:extLst>
            </p:cNvPr>
            <p:cNvSpPr/>
            <p:nvPr/>
          </p:nvSpPr>
          <p:spPr>
            <a:xfrm>
              <a:off x="6374082" y="3002317"/>
              <a:ext cx="171450" cy="16284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94" name="Group 3">
            <a:extLst>
              <a:ext uri="{FF2B5EF4-FFF2-40B4-BE49-F238E27FC236}">
                <a16:creationId xmlns:a16="http://schemas.microsoft.com/office/drawing/2014/main" xmlns="" id="{42CDE0EC-61F7-42EA-A18E-CB7B60D74C7E}"/>
              </a:ext>
            </a:extLst>
          </p:cNvPr>
          <p:cNvGrpSpPr/>
          <p:nvPr/>
        </p:nvGrpSpPr>
        <p:grpSpPr>
          <a:xfrm>
            <a:off x="2629037" y="5359415"/>
            <a:ext cx="1015226" cy="434243"/>
            <a:chOff x="7576091" y="2730915"/>
            <a:chExt cx="628650" cy="434243"/>
          </a:xfrm>
          <a:solidFill>
            <a:srgbClr val="990000"/>
          </a:solidFill>
        </p:grpSpPr>
        <p:sp>
          <p:nvSpPr>
            <p:cNvPr id="110" name="Rounded Rectangle 196">
              <a:extLst>
                <a:ext uri="{FF2B5EF4-FFF2-40B4-BE49-F238E27FC236}">
                  <a16:creationId xmlns:a16="http://schemas.microsoft.com/office/drawing/2014/main" xmlns="" id="{6543B3B9-16E6-498B-9066-6DEFAA79FD85}"/>
                </a:ext>
              </a:extLst>
            </p:cNvPr>
            <p:cNvSpPr/>
            <p:nvPr/>
          </p:nvSpPr>
          <p:spPr>
            <a:xfrm>
              <a:off x="7576091" y="2730915"/>
              <a:ext cx="171450" cy="16284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1" name="Rounded Rectangle 197">
              <a:extLst>
                <a:ext uri="{FF2B5EF4-FFF2-40B4-BE49-F238E27FC236}">
                  <a16:creationId xmlns:a16="http://schemas.microsoft.com/office/drawing/2014/main" xmlns="" id="{29BB622B-44EE-45C6-B3F6-27E45C4E7EB9}"/>
                </a:ext>
              </a:extLst>
            </p:cNvPr>
            <p:cNvSpPr/>
            <p:nvPr/>
          </p:nvSpPr>
          <p:spPr>
            <a:xfrm>
              <a:off x="7804691" y="2730915"/>
              <a:ext cx="171450" cy="16284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2" name="Rounded Rectangle 198">
              <a:extLst>
                <a:ext uri="{FF2B5EF4-FFF2-40B4-BE49-F238E27FC236}">
                  <a16:creationId xmlns:a16="http://schemas.microsoft.com/office/drawing/2014/main" xmlns="" id="{46851016-3E5B-446E-A913-606F5FEB28B5}"/>
                </a:ext>
              </a:extLst>
            </p:cNvPr>
            <p:cNvSpPr/>
            <p:nvPr/>
          </p:nvSpPr>
          <p:spPr>
            <a:xfrm>
              <a:off x="8033291" y="2730915"/>
              <a:ext cx="171450" cy="16284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3" name="Rounded Rectangle 211">
              <a:extLst>
                <a:ext uri="{FF2B5EF4-FFF2-40B4-BE49-F238E27FC236}">
                  <a16:creationId xmlns:a16="http://schemas.microsoft.com/office/drawing/2014/main" xmlns="" id="{E6C4F4C2-7EDF-4A50-A379-FA8689B54E65}"/>
                </a:ext>
              </a:extLst>
            </p:cNvPr>
            <p:cNvSpPr/>
            <p:nvPr/>
          </p:nvSpPr>
          <p:spPr>
            <a:xfrm>
              <a:off x="7576091" y="3002317"/>
              <a:ext cx="171450" cy="16284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4" name="Rounded Rectangle 212">
              <a:extLst>
                <a:ext uri="{FF2B5EF4-FFF2-40B4-BE49-F238E27FC236}">
                  <a16:creationId xmlns:a16="http://schemas.microsoft.com/office/drawing/2014/main" xmlns="" id="{82C3A68E-5E7F-45D2-B32C-687C404469E9}"/>
                </a:ext>
              </a:extLst>
            </p:cNvPr>
            <p:cNvSpPr/>
            <p:nvPr/>
          </p:nvSpPr>
          <p:spPr>
            <a:xfrm>
              <a:off x="7804691" y="3002317"/>
              <a:ext cx="171450" cy="16284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5" name="Rounded Rectangle 213">
              <a:extLst>
                <a:ext uri="{FF2B5EF4-FFF2-40B4-BE49-F238E27FC236}">
                  <a16:creationId xmlns:a16="http://schemas.microsoft.com/office/drawing/2014/main" xmlns="" id="{2FF947ED-A1AF-4E8A-95F5-1912584262DD}"/>
                </a:ext>
              </a:extLst>
            </p:cNvPr>
            <p:cNvSpPr/>
            <p:nvPr/>
          </p:nvSpPr>
          <p:spPr>
            <a:xfrm>
              <a:off x="8033291" y="3002317"/>
              <a:ext cx="171450" cy="16284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116" name="Rectangle 124">
            <a:extLst>
              <a:ext uri="{FF2B5EF4-FFF2-40B4-BE49-F238E27FC236}">
                <a16:creationId xmlns:a16="http://schemas.microsoft.com/office/drawing/2014/main" xmlns="" id="{59632897-4943-4AD5-9D34-BED70855C1DD}"/>
              </a:ext>
            </a:extLst>
          </p:cNvPr>
          <p:cNvSpPr/>
          <p:nvPr/>
        </p:nvSpPr>
        <p:spPr>
          <a:xfrm>
            <a:off x="2649608" y="4746146"/>
            <a:ext cx="97408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000" dirty="0" smtClean="0"/>
              <a:t>6,12</a:t>
            </a:r>
            <a:endParaRPr lang="ms-MY" sz="3000" dirty="0"/>
          </a:p>
        </p:txBody>
      </p:sp>
      <p:sp>
        <p:nvSpPr>
          <p:cNvPr id="121" name="Rectangle 70">
            <a:extLst>
              <a:ext uri="{FF2B5EF4-FFF2-40B4-BE49-F238E27FC236}">
                <a16:creationId xmlns:a16="http://schemas.microsoft.com/office/drawing/2014/main" xmlns="" id="{BA2BC4EB-809A-4316-A1AD-355F01E6EB2B}"/>
              </a:ext>
            </a:extLst>
          </p:cNvPr>
          <p:cNvSpPr/>
          <p:nvPr/>
        </p:nvSpPr>
        <p:spPr>
          <a:xfrm>
            <a:off x="4338019" y="3633787"/>
            <a:ext cx="97408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000" dirty="0" smtClean="0"/>
              <a:t>52,1</a:t>
            </a:r>
            <a:endParaRPr lang="ms-MY" sz="3000" dirty="0"/>
          </a:p>
        </p:txBody>
      </p:sp>
      <p:grpSp>
        <p:nvGrpSpPr>
          <p:cNvPr id="123" name="Group 27">
            <a:extLst>
              <a:ext uri="{FF2B5EF4-FFF2-40B4-BE49-F238E27FC236}">
                <a16:creationId xmlns:a16="http://schemas.microsoft.com/office/drawing/2014/main" xmlns="" id="{45A78740-8107-485D-BC22-7F81959396FB}"/>
              </a:ext>
            </a:extLst>
          </p:cNvPr>
          <p:cNvGrpSpPr/>
          <p:nvPr/>
        </p:nvGrpSpPr>
        <p:grpSpPr>
          <a:xfrm>
            <a:off x="4317448" y="4214042"/>
            <a:ext cx="1015226" cy="1521749"/>
            <a:chOff x="4257674" y="1643409"/>
            <a:chExt cx="628650" cy="1521749"/>
          </a:xfrm>
          <a:solidFill>
            <a:schemeClr val="bg1">
              <a:lumMod val="85000"/>
            </a:schemeClr>
          </a:solidFill>
        </p:grpSpPr>
        <p:sp>
          <p:nvSpPr>
            <p:cNvPr id="127" name="Rounded Rectangle 117">
              <a:extLst>
                <a:ext uri="{FF2B5EF4-FFF2-40B4-BE49-F238E27FC236}">
                  <a16:creationId xmlns:a16="http://schemas.microsoft.com/office/drawing/2014/main" xmlns="" id="{7E5E91E7-F77E-4D1E-A65D-262F1E33B7EB}"/>
                </a:ext>
              </a:extLst>
            </p:cNvPr>
            <p:cNvSpPr/>
            <p:nvPr/>
          </p:nvSpPr>
          <p:spPr>
            <a:xfrm>
              <a:off x="4257674" y="1645306"/>
              <a:ext cx="171450" cy="162841"/>
            </a:xfrm>
            <a:prstGeom prst="roundRect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8" name="Rounded Rectangle 118">
              <a:extLst>
                <a:ext uri="{FF2B5EF4-FFF2-40B4-BE49-F238E27FC236}">
                  <a16:creationId xmlns:a16="http://schemas.microsoft.com/office/drawing/2014/main" xmlns="" id="{27B25AF2-F3FB-4881-847B-F99FAF16DD3D}"/>
                </a:ext>
              </a:extLst>
            </p:cNvPr>
            <p:cNvSpPr/>
            <p:nvPr/>
          </p:nvSpPr>
          <p:spPr>
            <a:xfrm>
              <a:off x="4486274" y="1645306"/>
              <a:ext cx="171450" cy="162841"/>
            </a:xfrm>
            <a:prstGeom prst="roundRect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9" name="Rounded Rectangle 119">
              <a:extLst>
                <a:ext uri="{FF2B5EF4-FFF2-40B4-BE49-F238E27FC236}">
                  <a16:creationId xmlns:a16="http://schemas.microsoft.com/office/drawing/2014/main" xmlns="" id="{7505C57C-8B85-4321-BC8C-63E75CE98A17}"/>
                </a:ext>
              </a:extLst>
            </p:cNvPr>
            <p:cNvSpPr/>
            <p:nvPr/>
          </p:nvSpPr>
          <p:spPr>
            <a:xfrm>
              <a:off x="4714874" y="1645306"/>
              <a:ext cx="171450" cy="162841"/>
            </a:xfrm>
            <a:prstGeom prst="roundRect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0" name="Rounded Rectangle 120">
              <a:extLst>
                <a:ext uri="{FF2B5EF4-FFF2-40B4-BE49-F238E27FC236}">
                  <a16:creationId xmlns:a16="http://schemas.microsoft.com/office/drawing/2014/main" xmlns="" id="{F6006A7C-9D6B-4433-8C77-7417FE5AF862}"/>
                </a:ext>
              </a:extLst>
            </p:cNvPr>
            <p:cNvSpPr/>
            <p:nvPr/>
          </p:nvSpPr>
          <p:spPr>
            <a:xfrm>
              <a:off x="4257674" y="1916708"/>
              <a:ext cx="171450" cy="162841"/>
            </a:xfrm>
            <a:prstGeom prst="roundRect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1" name="Rounded Rectangle 121">
              <a:extLst>
                <a:ext uri="{FF2B5EF4-FFF2-40B4-BE49-F238E27FC236}">
                  <a16:creationId xmlns:a16="http://schemas.microsoft.com/office/drawing/2014/main" xmlns="" id="{E4AB522C-DC7A-4E27-A0D0-C3D44C577C83}"/>
                </a:ext>
              </a:extLst>
            </p:cNvPr>
            <p:cNvSpPr/>
            <p:nvPr/>
          </p:nvSpPr>
          <p:spPr>
            <a:xfrm>
              <a:off x="4486274" y="1916708"/>
              <a:ext cx="171450" cy="162841"/>
            </a:xfrm>
            <a:prstGeom prst="roundRect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2" name="Rounded Rectangle 122">
              <a:extLst>
                <a:ext uri="{FF2B5EF4-FFF2-40B4-BE49-F238E27FC236}">
                  <a16:creationId xmlns:a16="http://schemas.microsoft.com/office/drawing/2014/main" xmlns="" id="{D5E694EF-7913-4488-ACC6-BAC5B12EB564}"/>
                </a:ext>
              </a:extLst>
            </p:cNvPr>
            <p:cNvSpPr/>
            <p:nvPr/>
          </p:nvSpPr>
          <p:spPr>
            <a:xfrm>
              <a:off x="4714874" y="1916708"/>
              <a:ext cx="171450" cy="162841"/>
            </a:xfrm>
            <a:prstGeom prst="roundRect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3" name="Rounded Rectangle 123">
              <a:extLst>
                <a:ext uri="{FF2B5EF4-FFF2-40B4-BE49-F238E27FC236}">
                  <a16:creationId xmlns:a16="http://schemas.microsoft.com/office/drawing/2014/main" xmlns="" id="{D85B9FC6-B9DB-47EE-82DA-960C23D1A93B}"/>
                </a:ext>
              </a:extLst>
            </p:cNvPr>
            <p:cNvSpPr/>
            <p:nvPr/>
          </p:nvSpPr>
          <p:spPr>
            <a:xfrm>
              <a:off x="4257674" y="2188110"/>
              <a:ext cx="171450" cy="162841"/>
            </a:xfrm>
            <a:prstGeom prst="roundRect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4" name="Rounded Rectangle 124">
              <a:extLst>
                <a:ext uri="{FF2B5EF4-FFF2-40B4-BE49-F238E27FC236}">
                  <a16:creationId xmlns:a16="http://schemas.microsoft.com/office/drawing/2014/main" xmlns="" id="{952C69B6-8B89-4D5F-90A7-FAD7CA14588E}"/>
                </a:ext>
              </a:extLst>
            </p:cNvPr>
            <p:cNvSpPr/>
            <p:nvPr/>
          </p:nvSpPr>
          <p:spPr>
            <a:xfrm>
              <a:off x="4486274" y="2188110"/>
              <a:ext cx="171450" cy="162841"/>
            </a:xfrm>
            <a:prstGeom prst="roundRect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5" name="Rounded Rectangle 125">
              <a:extLst>
                <a:ext uri="{FF2B5EF4-FFF2-40B4-BE49-F238E27FC236}">
                  <a16:creationId xmlns:a16="http://schemas.microsoft.com/office/drawing/2014/main" xmlns="" id="{B4DD3062-D7C5-4958-80F1-096D79E40D57}"/>
                </a:ext>
              </a:extLst>
            </p:cNvPr>
            <p:cNvSpPr/>
            <p:nvPr/>
          </p:nvSpPr>
          <p:spPr>
            <a:xfrm>
              <a:off x="4714874" y="2188110"/>
              <a:ext cx="171450" cy="162841"/>
            </a:xfrm>
            <a:prstGeom prst="roundRect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6" name="Rounded Rectangle 126">
              <a:extLst>
                <a:ext uri="{FF2B5EF4-FFF2-40B4-BE49-F238E27FC236}">
                  <a16:creationId xmlns:a16="http://schemas.microsoft.com/office/drawing/2014/main" xmlns="" id="{2069B7C3-5878-43D5-AED5-3FD401428488}"/>
                </a:ext>
              </a:extLst>
            </p:cNvPr>
            <p:cNvSpPr/>
            <p:nvPr/>
          </p:nvSpPr>
          <p:spPr>
            <a:xfrm>
              <a:off x="4257674" y="2459512"/>
              <a:ext cx="171450" cy="162841"/>
            </a:xfrm>
            <a:prstGeom prst="roundRect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7" name="Rounded Rectangle 127">
              <a:extLst>
                <a:ext uri="{FF2B5EF4-FFF2-40B4-BE49-F238E27FC236}">
                  <a16:creationId xmlns:a16="http://schemas.microsoft.com/office/drawing/2014/main" xmlns="" id="{24C38D01-E762-4083-9E6D-34A825F1143D}"/>
                </a:ext>
              </a:extLst>
            </p:cNvPr>
            <p:cNvSpPr/>
            <p:nvPr/>
          </p:nvSpPr>
          <p:spPr>
            <a:xfrm>
              <a:off x="4486274" y="2459512"/>
              <a:ext cx="171450" cy="162841"/>
            </a:xfrm>
            <a:prstGeom prst="roundRect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8" name="Rounded Rectangle 128">
              <a:extLst>
                <a:ext uri="{FF2B5EF4-FFF2-40B4-BE49-F238E27FC236}">
                  <a16:creationId xmlns:a16="http://schemas.microsoft.com/office/drawing/2014/main" xmlns="" id="{A1EBCDA5-CAB1-4AD6-B625-0BC5F2461490}"/>
                </a:ext>
              </a:extLst>
            </p:cNvPr>
            <p:cNvSpPr/>
            <p:nvPr/>
          </p:nvSpPr>
          <p:spPr>
            <a:xfrm>
              <a:off x="4714874" y="2459512"/>
              <a:ext cx="171450" cy="162841"/>
            </a:xfrm>
            <a:prstGeom prst="roundRect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9" name="Rounded Rectangle 196">
              <a:extLst>
                <a:ext uri="{FF2B5EF4-FFF2-40B4-BE49-F238E27FC236}">
                  <a16:creationId xmlns:a16="http://schemas.microsoft.com/office/drawing/2014/main" xmlns="" id="{CBD15934-C614-48C9-AE68-C7C857F3F787}"/>
                </a:ext>
              </a:extLst>
            </p:cNvPr>
            <p:cNvSpPr/>
            <p:nvPr/>
          </p:nvSpPr>
          <p:spPr>
            <a:xfrm>
              <a:off x="4257674" y="2730915"/>
              <a:ext cx="171450" cy="162841"/>
            </a:xfrm>
            <a:prstGeom prst="roundRect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0" name="Rounded Rectangle 197">
              <a:extLst>
                <a:ext uri="{FF2B5EF4-FFF2-40B4-BE49-F238E27FC236}">
                  <a16:creationId xmlns:a16="http://schemas.microsoft.com/office/drawing/2014/main" xmlns="" id="{AE6EBEE0-7D26-4D20-855F-D425D20490CD}"/>
                </a:ext>
              </a:extLst>
            </p:cNvPr>
            <p:cNvSpPr/>
            <p:nvPr/>
          </p:nvSpPr>
          <p:spPr>
            <a:xfrm>
              <a:off x="4486274" y="2730915"/>
              <a:ext cx="171450" cy="162841"/>
            </a:xfrm>
            <a:prstGeom prst="roundRect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1" name="Rounded Rectangle 198">
              <a:extLst>
                <a:ext uri="{FF2B5EF4-FFF2-40B4-BE49-F238E27FC236}">
                  <a16:creationId xmlns:a16="http://schemas.microsoft.com/office/drawing/2014/main" xmlns="" id="{0CBD2D11-1F6F-4265-ADE8-5012415C1182}"/>
                </a:ext>
              </a:extLst>
            </p:cNvPr>
            <p:cNvSpPr/>
            <p:nvPr/>
          </p:nvSpPr>
          <p:spPr>
            <a:xfrm>
              <a:off x="4714874" y="2730915"/>
              <a:ext cx="171450" cy="162841"/>
            </a:xfrm>
            <a:prstGeom prst="roundRect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2" name="Rounded Rectangle 211">
              <a:extLst>
                <a:ext uri="{FF2B5EF4-FFF2-40B4-BE49-F238E27FC236}">
                  <a16:creationId xmlns:a16="http://schemas.microsoft.com/office/drawing/2014/main" xmlns="" id="{60E992AE-587F-40A2-B5B3-4D241F498EF8}"/>
                </a:ext>
              </a:extLst>
            </p:cNvPr>
            <p:cNvSpPr/>
            <p:nvPr/>
          </p:nvSpPr>
          <p:spPr>
            <a:xfrm>
              <a:off x="4257674" y="3002317"/>
              <a:ext cx="171450" cy="162841"/>
            </a:xfrm>
            <a:prstGeom prst="roundRect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accent2"/>
                </a:solidFill>
              </a:endParaRPr>
            </a:p>
          </p:txBody>
        </p:sp>
        <p:sp>
          <p:nvSpPr>
            <p:cNvPr id="143" name="Rounded Rectangle 212">
              <a:extLst>
                <a:ext uri="{FF2B5EF4-FFF2-40B4-BE49-F238E27FC236}">
                  <a16:creationId xmlns:a16="http://schemas.microsoft.com/office/drawing/2014/main" xmlns="" id="{7EE8F1AD-08CB-446D-9951-1BC8A4CB1D85}"/>
                </a:ext>
              </a:extLst>
            </p:cNvPr>
            <p:cNvSpPr/>
            <p:nvPr/>
          </p:nvSpPr>
          <p:spPr>
            <a:xfrm>
              <a:off x="4486274" y="3002317"/>
              <a:ext cx="171450" cy="162841"/>
            </a:xfrm>
            <a:prstGeom prst="roundRect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4" name="Rounded Rectangle 213">
              <a:extLst>
                <a:ext uri="{FF2B5EF4-FFF2-40B4-BE49-F238E27FC236}">
                  <a16:creationId xmlns:a16="http://schemas.microsoft.com/office/drawing/2014/main" xmlns="" id="{79E85DF1-6DC4-485A-8627-7419391DE2A7}"/>
                </a:ext>
              </a:extLst>
            </p:cNvPr>
            <p:cNvSpPr/>
            <p:nvPr/>
          </p:nvSpPr>
          <p:spPr>
            <a:xfrm>
              <a:off x="4714874" y="3002317"/>
              <a:ext cx="171450" cy="162841"/>
            </a:xfrm>
            <a:prstGeom prst="roundRect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3" name="Rounded Rectangle 126">
              <a:extLst>
                <a:ext uri="{FF2B5EF4-FFF2-40B4-BE49-F238E27FC236}">
                  <a16:creationId xmlns:a16="http://schemas.microsoft.com/office/drawing/2014/main" xmlns="" id="{2069B7C3-5878-43D5-AED5-3FD401428488}"/>
                </a:ext>
              </a:extLst>
            </p:cNvPr>
            <p:cNvSpPr/>
            <p:nvPr/>
          </p:nvSpPr>
          <p:spPr>
            <a:xfrm>
              <a:off x="4261565" y="2194275"/>
              <a:ext cx="171450" cy="162841"/>
            </a:xfrm>
            <a:prstGeom prst="roundRect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4" name="Rounded Rectangle 124">
              <a:extLst>
                <a:ext uri="{FF2B5EF4-FFF2-40B4-BE49-F238E27FC236}">
                  <a16:creationId xmlns:a16="http://schemas.microsoft.com/office/drawing/2014/main" xmlns="" id="{952C69B6-8B89-4D5F-90A7-FAD7CA14588E}"/>
                </a:ext>
              </a:extLst>
            </p:cNvPr>
            <p:cNvSpPr/>
            <p:nvPr/>
          </p:nvSpPr>
          <p:spPr>
            <a:xfrm>
              <a:off x="4486274" y="1643409"/>
              <a:ext cx="171450" cy="162841"/>
            </a:xfrm>
            <a:prstGeom prst="roundRect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5" name="Rounded Rectangle 125">
              <a:extLst>
                <a:ext uri="{FF2B5EF4-FFF2-40B4-BE49-F238E27FC236}">
                  <a16:creationId xmlns:a16="http://schemas.microsoft.com/office/drawing/2014/main" xmlns="" id="{B4DD3062-D7C5-4958-80F1-096D79E40D57}"/>
                </a:ext>
              </a:extLst>
            </p:cNvPr>
            <p:cNvSpPr/>
            <p:nvPr/>
          </p:nvSpPr>
          <p:spPr>
            <a:xfrm>
              <a:off x="4714874" y="1643409"/>
              <a:ext cx="171450" cy="162841"/>
            </a:xfrm>
            <a:prstGeom prst="roundRect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6" name="Rounded Rectangle 126">
              <a:extLst>
                <a:ext uri="{FF2B5EF4-FFF2-40B4-BE49-F238E27FC236}">
                  <a16:creationId xmlns:a16="http://schemas.microsoft.com/office/drawing/2014/main" xmlns="" id="{2069B7C3-5878-43D5-AED5-3FD401428488}"/>
                </a:ext>
              </a:extLst>
            </p:cNvPr>
            <p:cNvSpPr/>
            <p:nvPr/>
          </p:nvSpPr>
          <p:spPr>
            <a:xfrm>
              <a:off x="4261565" y="1649574"/>
              <a:ext cx="171450" cy="162841"/>
            </a:xfrm>
            <a:prstGeom prst="roundRect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7" name="Rounded Rectangle 126">
              <a:extLst>
                <a:ext uri="{FF2B5EF4-FFF2-40B4-BE49-F238E27FC236}">
                  <a16:creationId xmlns:a16="http://schemas.microsoft.com/office/drawing/2014/main" xmlns="" id="{2069B7C3-5878-43D5-AED5-3FD401428488}"/>
                </a:ext>
              </a:extLst>
            </p:cNvPr>
            <p:cNvSpPr/>
            <p:nvPr/>
          </p:nvSpPr>
          <p:spPr>
            <a:xfrm>
              <a:off x="4257674" y="1911717"/>
              <a:ext cx="171450" cy="162841"/>
            </a:xfrm>
            <a:prstGeom prst="roundRect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145" name="Group 4">
            <a:extLst>
              <a:ext uri="{FF2B5EF4-FFF2-40B4-BE49-F238E27FC236}">
                <a16:creationId xmlns:a16="http://schemas.microsoft.com/office/drawing/2014/main" xmlns="" id="{EA60F702-5A37-409E-B74F-C20AB4ADF47B}"/>
              </a:ext>
            </a:extLst>
          </p:cNvPr>
          <p:cNvGrpSpPr/>
          <p:nvPr/>
        </p:nvGrpSpPr>
        <p:grpSpPr>
          <a:xfrm>
            <a:off x="5538506" y="3944537"/>
            <a:ext cx="1015226" cy="1791254"/>
            <a:chOff x="5916882" y="1373904"/>
            <a:chExt cx="628650" cy="1791254"/>
          </a:xfrm>
          <a:solidFill>
            <a:srgbClr val="0070C0"/>
          </a:solidFill>
        </p:grpSpPr>
        <p:sp>
          <p:nvSpPr>
            <p:cNvPr id="148" name="Rounded Rectangle 116">
              <a:extLst>
                <a:ext uri="{FF2B5EF4-FFF2-40B4-BE49-F238E27FC236}">
                  <a16:creationId xmlns:a16="http://schemas.microsoft.com/office/drawing/2014/main" xmlns="" id="{F7B3D03C-F772-47DE-B502-C1B3F23A2F59}"/>
                </a:ext>
              </a:extLst>
            </p:cNvPr>
            <p:cNvSpPr/>
            <p:nvPr/>
          </p:nvSpPr>
          <p:spPr>
            <a:xfrm>
              <a:off x="6374082" y="1373904"/>
              <a:ext cx="171450" cy="16284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9" name="Rounded Rectangle 117">
              <a:extLst>
                <a:ext uri="{FF2B5EF4-FFF2-40B4-BE49-F238E27FC236}">
                  <a16:creationId xmlns:a16="http://schemas.microsoft.com/office/drawing/2014/main" xmlns="" id="{7B28C860-CCD4-4B67-9612-CFBCF39C6531}"/>
                </a:ext>
              </a:extLst>
            </p:cNvPr>
            <p:cNvSpPr/>
            <p:nvPr/>
          </p:nvSpPr>
          <p:spPr>
            <a:xfrm>
              <a:off x="5916882" y="1645306"/>
              <a:ext cx="171450" cy="16284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0" name="Rounded Rectangle 118">
              <a:extLst>
                <a:ext uri="{FF2B5EF4-FFF2-40B4-BE49-F238E27FC236}">
                  <a16:creationId xmlns:a16="http://schemas.microsoft.com/office/drawing/2014/main" xmlns="" id="{A39F48DA-BBAD-4238-864E-F9D4588E4F06}"/>
                </a:ext>
              </a:extLst>
            </p:cNvPr>
            <p:cNvSpPr/>
            <p:nvPr/>
          </p:nvSpPr>
          <p:spPr>
            <a:xfrm>
              <a:off x="6145482" y="1645306"/>
              <a:ext cx="171450" cy="16284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1" name="Rounded Rectangle 119">
              <a:extLst>
                <a:ext uri="{FF2B5EF4-FFF2-40B4-BE49-F238E27FC236}">
                  <a16:creationId xmlns:a16="http://schemas.microsoft.com/office/drawing/2014/main" xmlns="" id="{9816421C-D2AB-4ADE-9927-DD3585739FE6}"/>
                </a:ext>
              </a:extLst>
            </p:cNvPr>
            <p:cNvSpPr/>
            <p:nvPr/>
          </p:nvSpPr>
          <p:spPr>
            <a:xfrm>
              <a:off x="6374082" y="1645306"/>
              <a:ext cx="171450" cy="16284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2" name="Rounded Rectangle 120">
              <a:extLst>
                <a:ext uri="{FF2B5EF4-FFF2-40B4-BE49-F238E27FC236}">
                  <a16:creationId xmlns:a16="http://schemas.microsoft.com/office/drawing/2014/main" xmlns="" id="{FAA3FED9-35A1-4F7B-A715-1EEE99EE2050}"/>
                </a:ext>
              </a:extLst>
            </p:cNvPr>
            <p:cNvSpPr/>
            <p:nvPr/>
          </p:nvSpPr>
          <p:spPr>
            <a:xfrm>
              <a:off x="5916882" y="1916708"/>
              <a:ext cx="171450" cy="16284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3" name="Rounded Rectangle 121">
              <a:extLst>
                <a:ext uri="{FF2B5EF4-FFF2-40B4-BE49-F238E27FC236}">
                  <a16:creationId xmlns:a16="http://schemas.microsoft.com/office/drawing/2014/main" xmlns="" id="{F0335534-45ED-4C2F-AC8A-FBC77A3B206D}"/>
                </a:ext>
              </a:extLst>
            </p:cNvPr>
            <p:cNvSpPr/>
            <p:nvPr/>
          </p:nvSpPr>
          <p:spPr>
            <a:xfrm>
              <a:off x="6145482" y="1916708"/>
              <a:ext cx="171450" cy="16284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4" name="Rounded Rectangle 122">
              <a:extLst>
                <a:ext uri="{FF2B5EF4-FFF2-40B4-BE49-F238E27FC236}">
                  <a16:creationId xmlns:a16="http://schemas.microsoft.com/office/drawing/2014/main" xmlns="" id="{C6CE5955-9374-4787-BB43-48A7B1BB4C7F}"/>
                </a:ext>
              </a:extLst>
            </p:cNvPr>
            <p:cNvSpPr/>
            <p:nvPr/>
          </p:nvSpPr>
          <p:spPr>
            <a:xfrm>
              <a:off x="6374082" y="1916708"/>
              <a:ext cx="171450" cy="16284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5" name="Rounded Rectangle 123">
              <a:extLst>
                <a:ext uri="{FF2B5EF4-FFF2-40B4-BE49-F238E27FC236}">
                  <a16:creationId xmlns:a16="http://schemas.microsoft.com/office/drawing/2014/main" xmlns="" id="{950E2568-7A59-4C3E-95D5-262EB7BDA728}"/>
                </a:ext>
              </a:extLst>
            </p:cNvPr>
            <p:cNvSpPr/>
            <p:nvPr/>
          </p:nvSpPr>
          <p:spPr>
            <a:xfrm>
              <a:off x="5916882" y="2188110"/>
              <a:ext cx="171450" cy="16284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6" name="Rounded Rectangle 124">
              <a:extLst>
                <a:ext uri="{FF2B5EF4-FFF2-40B4-BE49-F238E27FC236}">
                  <a16:creationId xmlns:a16="http://schemas.microsoft.com/office/drawing/2014/main" xmlns="" id="{32600302-0F25-4534-950C-8E5632AA3DF9}"/>
                </a:ext>
              </a:extLst>
            </p:cNvPr>
            <p:cNvSpPr/>
            <p:nvPr/>
          </p:nvSpPr>
          <p:spPr>
            <a:xfrm>
              <a:off x="6145482" y="2188110"/>
              <a:ext cx="171450" cy="16284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7" name="Rounded Rectangle 125">
              <a:extLst>
                <a:ext uri="{FF2B5EF4-FFF2-40B4-BE49-F238E27FC236}">
                  <a16:creationId xmlns:a16="http://schemas.microsoft.com/office/drawing/2014/main" xmlns="" id="{4C8546B1-D516-4E94-AA2B-ACE86937DEA1}"/>
                </a:ext>
              </a:extLst>
            </p:cNvPr>
            <p:cNvSpPr/>
            <p:nvPr/>
          </p:nvSpPr>
          <p:spPr>
            <a:xfrm>
              <a:off x="6374082" y="2188110"/>
              <a:ext cx="171450" cy="16284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8" name="Rounded Rectangle 126">
              <a:extLst>
                <a:ext uri="{FF2B5EF4-FFF2-40B4-BE49-F238E27FC236}">
                  <a16:creationId xmlns:a16="http://schemas.microsoft.com/office/drawing/2014/main" xmlns="" id="{BE0DF519-A7E0-4629-9B4B-2EAA8F6DAB7E}"/>
                </a:ext>
              </a:extLst>
            </p:cNvPr>
            <p:cNvSpPr/>
            <p:nvPr/>
          </p:nvSpPr>
          <p:spPr>
            <a:xfrm>
              <a:off x="5916882" y="2459512"/>
              <a:ext cx="171450" cy="16284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9" name="Rounded Rectangle 127">
              <a:extLst>
                <a:ext uri="{FF2B5EF4-FFF2-40B4-BE49-F238E27FC236}">
                  <a16:creationId xmlns:a16="http://schemas.microsoft.com/office/drawing/2014/main" xmlns="" id="{875A4A92-35D7-4660-8A45-0DA5534B2AD4}"/>
                </a:ext>
              </a:extLst>
            </p:cNvPr>
            <p:cNvSpPr/>
            <p:nvPr/>
          </p:nvSpPr>
          <p:spPr>
            <a:xfrm>
              <a:off x="6145482" y="2459512"/>
              <a:ext cx="171450" cy="16284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0" name="Rounded Rectangle 128">
              <a:extLst>
                <a:ext uri="{FF2B5EF4-FFF2-40B4-BE49-F238E27FC236}">
                  <a16:creationId xmlns:a16="http://schemas.microsoft.com/office/drawing/2014/main" xmlns="" id="{EAA1BF36-AD43-4044-A383-B8A4FE444BB5}"/>
                </a:ext>
              </a:extLst>
            </p:cNvPr>
            <p:cNvSpPr/>
            <p:nvPr/>
          </p:nvSpPr>
          <p:spPr>
            <a:xfrm>
              <a:off x="6374082" y="2459512"/>
              <a:ext cx="171450" cy="16284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1" name="Rounded Rectangle 196">
              <a:extLst>
                <a:ext uri="{FF2B5EF4-FFF2-40B4-BE49-F238E27FC236}">
                  <a16:creationId xmlns:a16="http://schemas.microsoft.com/office/drawing/2014/main" xmlns="" id="{F23A0643-BC09-4E83-93C7-9CA4ABEA6E66}"/>
                </a:ext>
              </a:extLst>
            </p:cNvPr>
            <p:cNvSpPr/>
            <p:nvPr/>
          </p:nvSpPr>
          <p:spPr>
            <a:xfrm>
              <a:off x="5916882" y="2730915"/>
              <a:ext cx="171450" cy="16284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2" name="Rounded Rectangle 197">
              <a:extLst>
                <a:ext uri="{FF2B5EF4-FFF2-40B4-BE49-F238E27FC236}">
                  <a16:creationId xmlns:a16="http://schemas.microsoft.com/office/drawing/2014/main" xmlns="" id="{EA6D5588-365D-4C12-BE2B-714E6F4B46AD}"/>
                </a:ext>
              </a:extLst>
            </p:cNvPr>
            <p:cNvSpPr/>
            <p:nvPr/>
          </p:nvSpPr>
          <p:spPr>
            <a:xfrm>
              <a:off x="6145482" y="2730915"/>
              <a:ext cx="171450" cy="16284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3" name="Rounded Rectangle 198">
              <a:extLst>
                <a:ext uri="{FF2B5EF4-FFF2-40B4-BE49-F238E27FC236}">
                  <a16:creationId xmlns:a16="http://schemas.microsoft.com/office/drawing/2014/main" xmlns="" id="{B39346C3-7152-4E8A-A5BA-128E1F36B2CC}"/>
                </a:ext>
              </a:extLst>
            </p:cNvPr>
            <p:cNvSpPr/>
            <p:nvPr/>
          </p:nvSpPr>
          <p:spPr>
            <a:xfrm>
              <a:off x="6374082" y="2730915"/>
              <a:ext cx="171450" cy="16284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4" name="Rounded Rectangle 211">
              <a:extLst>
                <a:ext uri="{FF2B5EF4-FFF2-40B4-BE49-F238E27FC236}">
                  <a16:creationId xmlns:a16="http://schemas.microsoft.com/office/drawing/2014/main" xmlns="" id="{55A07EAD-E9E3-48C8-A973-0753AB9811F1}"/>
                </a:ext>
              </a:extLst>
            </p:cNvPr>
            <p:cNvSpPr/>
            <p:nvPr/>
          </p:nvSpPr>
          <p:spPr>
            <a:xfrm>
              <a:off x="5916882" y="3002317"/>
              <a:ext cx="171450" cy="16284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5" name="Rounded Rectangle 212">
              <a:extLst>
                <a:ext uri="{FF2B5EF4-FFF2-40B4-BE49-F238E27FC236}">
                  <a16:creationId xmlns:a16="http://schemas.microsoft.com/office/drawing/2014/main" xmlns="" id="{19E95E30-A64C-4EE3-ABF2-F706CEAFF6F8}"/>
                </a:ext>
              </a:extLst>
            </p:cNvPr>
            <p:cNvSpPr/>
            <p:nvPr/>
          </p:nvSpPr>
          <p:spPr>
            <a:xfrm>
              <a:off x="6145482" y="3002317"/>
              <a:ext cx="171450" cy="16284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6" name="Rounded Rectangle 213">
              <a:extLst>
                <a:ext uri="{FF2B5EF4-FFF2-40B4-BE49-F238E27FC236}">
                  <a16:creationId xmlns:a16="http://schemas.microsoft.com/office/drawing/2014/main" xmlns="" id="{20589D25-E6F4-4703-820C-AE50605C8301}"/>
                </a:ext>
              </a:extLst>
            </p:cNvPr>
            <p:cNvSpPr/>
            <p:nvPr/>
          </p:nvSpPr>
          <p:spPr>
            <a:xfrm>
              <a:off x="6374082" y="3002317"/>
              <a:ext cx="171450" cy="16284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9" name="Rounded Rectangle 126">
              <a:extLst>
                <a:ext uri="{FF2B5EF4-FFF2-40B4-BE49-F238E27FC236}">
                  <a16:creationId xmlns:a16="http://schemas.microsoft.com/office/drawing/2014/main" xmlns="" id="{BE0DF519-A7E0-4629-9B4B-2EAA8F6DAB7E}"/>
                </a:ext>
              </a:extLst>
            </p:cNvPr>
            <p:cNvSpPr/>
            <p:nvPr/>
          </p:nvSpPr>
          <p:spPr>
            <a:xfrm>
              <a:off x="5916882" y="1643409"/>
              <a:ext cx="171450" cy="16284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40" name="Rounded Rectangle 127">
              <a:extLst>
                <a:ext uri="{FF2B5EF4-FFF2-40B4-BE49-F238E27FC236}">
                  <a16:creationId xmlns:a16="http://schemas.microsoft.com/office/drawing/2014/main" xmlns="" id="{875A4A92-35D7-4660-8A45-0DA5534B2AD4}"/>
                </a:ext>
              </a:extLst>
            </p:cNvPr>
            <p:cNvSpPr/>
            <p:nvPr/>
          </p:nvSpPr>
          <p:spPr>
            <a:xfrm>
              <a:off x="6145482" y="1643409"/>
              <a:ext cx="171450" cy="16284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41" name="Rounded Rectangle 128">
              <a:extLst>
                <a:ext uri="{FF2B5EF4-FFF2-40B4-BE49-F238E27FC236}">
                  <a16:creationId xmlns:a16="http://schemas.microsoft.com/office/drawing/2014/main" xmlns="" id="{EAA1BF36-AD43-4044-A383-B8A4FE444BB5}"/>
                </a:ext>
              </a:extLst>
            </p:cNvPr>
            <p:cNvSpPr/>
            <p:nvPr/>
          </p:nvSpPr>
          <p:spPr>
            <a:xfrm>
              <a:off x="6374082" y="1643409"/>
              <a:ext cx="171450" cy="16284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42" name="Rounded Rectangle 196">
              <a:extLst>
                <a:ext uri="{FF2B5EF4-FFF2-40B4-BE49-F238E27FC236}">
                  <a16:creationId xmlns:a16="http://schemas.microsoft.com/office/drawing/2014/main" xmlns="" id="{F23A0643-BC09-4E83-93C7-9CA4ABEA6E66}"/>
                </a:ext>
              </a:extLst>
            </p:cNvPr>
            <p:cNvSpPr/>
            <p:nvPr/>
          </p:nvSpPr>
          <p:spPr>
            <a:xfrm>
              <a:off x="5916882" y="1914812"/>
              <a:ext cx="171450" cy="16284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43" name="Rounded Rectangle 197">
              <a:extLst>
                <a:ext uri="{FF2B5EF4-FFF2-40B4-BE49-F238E27FC236}">
                  <a16:creationId xmlns:a16="http://schemas.microsoft.com/office/drawing/2014/main" xmlns="" id="{EA6D5588-365D-4C12-BE2B-714E6F4B46AD}"/>
                </a:ext>
              </a:extLst>
            </p:cNvPr>
            <p:cNvSpPr/>
            <p:nvPr/>
          </p:nvSpPr>
          <p:spPr>
            <a:xfrm>
              <a:off x="6145482" y="1914812"/>
              <a:ext cx="171450" cy="16284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44" name="Rounded Rectangle 198">
              <a:extLst>
                <a:ext uri="{FF2B5EF4-FFF2-40B4-BE49-F238E27FC236}">
                  <a16:creationId xmlns:a16="http://schemas.microsoft.com/office/drawing/2014/main" xmlns="" id="{B39346C3-7152-4E8A-A5BA-128E1F36B2CC}"/>
                </a:ext>
              </a:extLst>
            </p:cNvPr>
            <p:cNvSpPr/>
            <p:nvPr/>
          </p:nvSpPr>
          <p:spPr>
            <a:xfrm>
              <a:off x="6374082" y="1914812"/>
              <a:ext cx="171450" cy="16284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45" name="Rounded Rectangle 211">
              <a:extLst>
                <a:ext uri="{FF2B5EF4-FFF2-40B4-BE49-F238E27FC236}">
                  <a16:creationId xmlns:a16="http://schemas.microsoft.com/office/drawing/2014/main" xmlns="" id="{55A07EAD-E9E3-48C8-A973-0753AB9811F1}"/>
                </a:ext>
              </a:extLst>
            </p:cNvPr>
            <p:cNvSpPr/>
            <p:nvPr/>
          </p:nvSpPr>
          <p:spPr>
            <a:xfrm>
              <a:off x="5916882" y="2186214"/>
              <a:ext cx="171450" cy="16284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46" name="Rounded Rectangle 212">
              <a:extLst>
                <a:ext uri="{FF2B5EF4-FFF2-40B4-BE49-F238E27FC236}">
                  <a16:creationId xmlns:a16="http://schemas.microsoft.com/office/drawing/2014/main" xmlns="" id="{19E95E30-A64C-4EE3-ABF2-F706CEAFF6F8}"/>
                </a:ext>
              </a:extLst>
            </p:cNvPr>
            <p:cNvSpPr/>
            <p:nvPr/>
          </p:nvSpPr>
          <p:spPr>
            <a:xfrm>
              <a:off x="6145482" y="2186214"/>
              <a:ext cx="171450" cy="16284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47" name="Rounded Rectangle 213">
              <a:extLst>
                <a:ext uri="{FF2B5EF4-FFF2-40B4-BE49-F238E27FC236}">
                  <a16:creationId xmlns:a16="http://schemas.microsoft.com/office/drawing/2014/main" xmlns="" id="{20589D25-E6F4-4703-820C-AE50605C8301}"/>
                </a:ext>
              </a:extLst>
            </p:cNvPr>
            <p:cNvSpPr/>
            <p:nvPr/>
          </p:nvSpPr>
          <p:spPr>
            <a:xfrm>
              <a:off x="6374082" y="2186214"/>
              <a:ext cx="171450" cy="16284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48" name="Rounded Rectangle 128">
              <a:extLst>
                <a:ext uri="{FF2B5EF4-FFF2-40B4-BE49-F238E27FC236}">
                  <a16:creationId xmlns:a16="http://schemas.microsoft.com/office/drawing/2014/main" xmlns="" id="{EAA1BF36-AD43-4044-A383-B8A4FE444BB5}"/>
                </a:ext>
              </a:extLst>
            </p:cNvPr>
            <p:cNvSpPr/>
            <p:nvPr/>
          </p:nvSpPr>
          <p:spPr>
            <a:xfrm>
              <a:off x="6374082" y="1384236"/>
              <a:ext cx="171450" cy="16284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167" name="Group 3">
            <a:extLst>
              <a:ext uri="{FF2B5EF4-FFF2-40B4-BE49-F238E27FC236}">
                <a16:creationId xmlns:a16="http://schemas.microsoft.com/office/drawing/2014/main" xmlns="" id="{42CDE0EC-61F7-42EA-A18E-CB7B60D74C7E}"/>
              </a:ext>
            </a:extLst>
          </p:cNvPr>
          <p:cNvGrpSpPr/>
          <p:nvPr/>
        </p:nvGrpSpPr>
        <p:grpSpPr>
          <a:xfrm>
            <a:off x="6759564" y="3433549"/>
            <a:ext cx="1015226" cy="2302242"/>
            <a:chOff x="7576091" y="862916"/>
            <a:chExt cx="628650" cy="2302242"/>
          </a:xfrm>
          <a:solidFill>
            <a:srgbClr val="990000"/>
          </a:solidFill>
        </p:grpSpPr>
        <p:sp>
          <p:nvSpPr>
            <p:cNvPr id="168" name="Rounded Rectangle 114">
              <a:extLst>
                <a:ext uri="{FF2B5EF4-FFF2-40B4-BE49-F238E27FC236}">
                  <a16:creationId xmlns:a16="http://schemas.microsoft.com/office/drawing/2014/main" xmlns="" id="{DFB21971-FA13-4284-8270-EEAFCC55C856}"/>
                </a:ext>
              </a:extLst>
            </p:cNvPr>
            <p:cNvSpPr/>
            <p:nvPr/>
          </p:nvSpPr>
          <p:spPr>
            <a:xfrm>
              <a:off x="7576091" y="1373904"/>
              <a:ext cx="171450" cy="16284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9" name="Rounded Rectangle 115">
              <a:extLst>
                <a:ext uri="{FF2B5EF4-FFF2-40B4-BE49-F238E27FC236}">
                  <a16:creationId xmlns:a16="http://schemas.microsoft.com/office/drawing/2014/main" xmlns="" id="{E293B630-7D21-45D0-8037-16E8374EC007}"/>
                </a:ext>
              </a:extLst>
            </p:cNvPr>
            <p:cNvSpPr/>
            <p:nvPr/>
          </p:nvSpPr>
          <p:spPr>
            <a:xfrm>
              <a:off x="7804691" y="1373904"/>
              <a:ext cx="171450" cy="16284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0" name="Rounded Rectangle 116">
              <a:extLst>
                <a:ext uri="{FF2B5EF4-FFF2-40B4-BE49-F238E27FC236}">
                  <a16:creationId xmlns:a16="http://schemas.microsoft.com/office/drawing/2014/main" xmlns="" id="{161C3B84-4ABD-4F00-AB26-0896BE8B2501}"/>
                </a:ext>
              </a:extLst>
            </p:cNvPr>
            <p:cNvSpPr/>
            <p:nvPr/>
          </p:nvSpPr>
          <p:spPr>
            <a:xfrm>
              <a:off x="8033291" y="1373904"/>
              <a:ext cx="171450" cy="16284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1" name="Rounded Rectangle 117">
              <a:extLst>
                <a:ext uri="{FF2B5EF4-FFF2-40B4-BE49-F238E27FC236}">
                  <a16:creationId xmlns:a16="http://schemas.microsoft.com/office/drawing/2014/main" xmlns="" id="{FAA59828-2211-40E5-9CEE-C92C7B120F35}"/>
                </a:ext>
              </a:extLst>
            </p:cNvPr>
            <p:cNvSpPr/>
            <p:nvPr/>
          </p:nvSpPr>
          <p:spPr>
            <a:xfrm>
              <a:off x="7576091" y="1645306"/>
              <a:ext cx="171450" cy="16284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2" name="Rounded Rectangle 118">
              <a:extLst>
                <a:ext uri="{FF2B5EF4-FFF2-40B4-BE49-F238E27FC236}">
                  <a16:creationId xmlns:a16="http://schemas.microsoft.com/office/drawing/2014/main" xmlns="" id="{AD047C44-78E6-42FB-858C-D7BCC9F9815D}"/>
                </a:ext>
              </a:extLst>
            </p:cNvPr>
            <p:cNvSpPr/>
            <p:nvPr/>
          </p:nvSpPr>
          <p:spPr>
            <a:xfrm>
              <a:off x="7804691" y="1645306"/>
              <a:ext cx="171450" cy="16284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3" name="Rounded Rectangle 119">
              <a:extLst>
                <a:ext uri="{FF2B5EF4-FFF2-40B4-BE49-F238E27FC236}">
                  <a16:creationId xmlns:a16="http://schemas.microsoft.com/office/drawing/2014/main" xmlns="" id="{089B228B-A50E-4599-86A6-F83DEA2E886A}"/>
                </a:ext>
              </a:extLst>
            </p:cNvPr>
            <p:cNvSpPr/>
            <p:nvPr/>
          </p:nvSpPr>
          <p:spPr>
            <a:xfrm>
              <a:off x="8033291" y="1645306"/>
              <a:ext cx="171450" cy="16284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4" name="Rounded Rectangle 120">
              <a:extLst>
                <a:ext uri="{FF2B5EF4-FFF2-40B4-BE49-F238E27FC236}">
                  <a16:creationId xmlns:a16="http://schemas.microsoft.com/office/drawing/2014/main" xmlns="" id="{62F07DDE-5369-4F9A-AFF5-5CB4789A5D8D}"/>
                </a:ext>
              </a:extLst>
            </p:cNvPr>
            <p:cNvSpPr/>
            <p:nvPr/>
          </p:nvSpPr>
          <p:spPr>
            <a:xfrm>
              <a:off x="7576091" y="1916708"/>
              <a:ext cx="171450" cy="16284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5" name="Rounded Rectangle 121">
              <a:extLst>
                <a:ext uri="{FF2B5EF4-FFF2-40B4-BE49-F238E27FC236}">
                  <a16:creationId xmlns:a16="http://schemas.microsoft.com/office/drawing/2014/main" xmlns="" id="{68363ED1-5459-4033-9AB9-C88193F6849E}"/>
                </a:ext>
              </a:extLst>
            </p:cNvPr>
            <p:cNvSpPr/>
            <p:nvPr/>
          </p:nvSpPr>
          <p:spPr>
            <a:xfrm>
              <a:off x="7804691" y="1916708"/>
              <a:ext cx="171450" cy="16284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6" name="Rounded Rectangle 122">
              <a:extLst>
                <a:ext uri="{FF2B5EF4-FFF2-40B4-BE49-F238E27FC236}">
                  <a16:creationId xmlns:a16="http://schemas.microsoft.com/office/drawing/2014/main" xmlns="" id="{21B97890-31D9-4037-9EF9-D020C66EEF4F}"/>
                </a:ext>
              </a:extLst>
            </p:cNvPr>
            <p:cNvSpPr/>
            <p:nvPr/>
          </p:nvSpPr>
          <p:spPr>
            <a:xfrm>
              <a:off x="8033291" y="1916708"/>
              <a:ext cx="171450" cy="16284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7" name="Rounded Rectangle 123">
              <a:extLst>
                <a:ext uri="{FF2B5EF4-FFF2-40B4-BE49-F238E27FC236}">
                  <a16:creationId xmlns:a16="http://schemas.microsoft.com/office/drawing/2014/main" xmlns="" id="{B1166902-805A-4CD9-9C75-B5FD59CF8D85}"/>
                </a:ext>
              </a:extLst>
            </p:cNvPr>
            <p:cNvSpPr/>
            <p:nvPr/>
          </p:nvSpPr>
          <p:spPr>
            <a:xfrm>
              <a:off x="7576091" y="2188110"/>
              <a:ext cx="171450" cy="16284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8" name="Rounded Rectangle 124">
              <a:extLst>
                <a:ext uri="{FF2B5EF4-FFF2-40B4-BE49-F238E27FC236}">
                  <a16:creationId xmlns:a16="http://schemas.microsoft.com/office/drawing/2014/main" xmlns="" id="{AED57208-CBB7-4C30-AC9D-D00E3F64D103}"/>
                </a:ext>
              </a:extLst>
            </p:cNvPr>
            <p:cNvSpPr/>
            <p:nvPr/>
          </p:nvSpPr>
          <p:spPr>
            <a:xfrm>
              <a:off x="7804691" y="2188110"/>
              <a:ext cx="171450" cy="16284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9" name="Rounded Rectangle 125">
              <a:extLst>
                <a:ext uri="{FF2B5EF4-FFF2-40B4-BE49-F238E27FC236}">
                  <a16:creationId xmlns:a16="http://schemas.microsoft.com/office/drawing/2014/main" xmlns="" id="{32381620-D52C-4832-877F-BBB9DCFC19DF}"/>
                </a:ext>
              </a:extLst>
            </p:cNvPr>
            <p:cNvSpPr/>
            <p:nvPr/>
          </p:nvSpPr>
          <p:spPr>
            <a:xfrm>
              <a:off x="8033291" y="2188110"/>
              <a:ext cx="171450" cy="16284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0" name="Rounded Rectangle 126">
              <a:extLst>
                <a:ext uri="{FF2B5EF4-FFF2-40B4-BE49-F238E27FC236}">
                  <a16:creationId xmlns:a16="http://schemas.microsoft.com/office/drawing/2014/main" xmlns="" id="{AA971B9E-C00D-4351-BF3A-848E34C27554}"/>
                </a:ext>
              </a:extLst>
            </p:cNvPr>
            <p:cNvSpPr/>
            <p:nvPr/>
          </p:nvSpPr>
          <p:spPr>
            <a:xfrm>
              <a:off x="7576091" y="2459512"/>
              <a:ext cx="171450" cy="16284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1" name="Rounded Rectangle 127">
              <a:extLst>
                <a:ext uri="{FF2B5EF4-FFF2-40B4-BE49-F238E27FC236}">
                  <a16:creationId xmlns:a16="http://schemas.microsoft.com/office/drawing/2014/main" xmlns="" id="{5738EB36-67B0-481E-923D-DE1923625B4F}"/>
                </a:ext>
              </a:extLst>
            </p:cNvPr>
            <p:cNvSpPr/>
            <p:nvPr/>
          </p:nvSpPr>
          <p:spPr>
            <a:xfrm>
              <a:off x="7804691" y="2459512"/>
              <a:ext cx="171450" cy="16284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2" name="Rounded Rectangle 128">
              <a:extLst>
                <a:ext uri="{FF2B5EF4-FFF2-40B4-BE49-F238E27FC236}">
                  <a16:creationId xmlns:a16="http://schemas.microsoft.com/office/drawing/2014/main" xmlns="" id="{2E34906F-201F-49CD-B7F4-E6A98CEEA1AF}"/>
                </a:ext>
              </a:extLst>
            </p:cNvPr>
            <p:cNvSpPr/>
            <p:nvPr/>
          </p:nvSpPr>
          <p:spPr>
            <a:xfrm>
              <a:off x="8033291" y="2459512"/>
              <a:ext cx="171450" cy="16284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3" name="Rounded Rectangle 196">
              <a:extLst>
                <a:ext uri="{FF2B5EF4-FFF2-40B4-BE49-F238E27FC236}">
                  <a16:creationId xmlns:a16="http://schemas.microsoft.com/office/drawing/2014/main" xmlns="" id="{6543B3B9-16E6-498B-9066-6DEFAA79FD85}"/>
                </a:ext>
              </a:extLst>
            </p:cNvPr>
            <p:cNvSpPr/>
            <p:nvPr/>
          </p:nvSpPr>
          <p:spPr>
            <a:xfrm>
              <a:off x="7576091" y="2730915"/>
              <a:ext cx="171450" cy="16284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4" name="Rounded Rectangle 197">
              <a:extLst>
                <a:ext uri="{FF2B5EF4-FFF2-40B4-BE49-F238E27FC236}">
                  <a16:creationId xmlns:a16="http://schemas.microsoft.com/office/drawing/2014/main" xmlns="" id="{29BB622B-44EE-45C6-B3F6-27E45C4E7EB9}"/>
                </a:ext>
              </a:extLst>
            </p:cNvPr>
            <p:cNvSpPr/>
            <p:nvPr/>
          </p:nvSpPr>
          <p:spPr>
            <a:xfrm>
              <a:off x="7804691" y="2730915"/>
              <a:ext cx="171450" cy="16284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5" name="Rounded Rectangle 198">
              <a:extLst>
                <a:ext uri="{FF2B5EF4-FFF2-40B4-BE49-F238E27FC236}">
                  <a16:creationId xmlns:a16="http://schemas.microsoft.com/office/drawing/2014/main" xmlns="" id="{46851016-3E5B-446E-A913-606F5FEB28B5}"/>
                </a:ext>
              </a:extLst>
            </p:cNvPr>
            <p:cNvSpPr/>
            <p:nvPr/>
          </p:nvSpPr>
          <p:spPr>
            <a:xfrm>
              <a:off x="8033291" y="2730915"/>
              <a:ext cx="171450" cy="16284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6" name="Rounded Rectangle 211">
              <a:extLst>
                <a:ext uri="{FF2B5EF4-FFF2-40B4-BE49-F238E27FC236}">
                  <a16:creationId xmlns:a16="http://schemas.microsoft.com/office/drawing/2014/main" xmlns="" id="{E6C4F4C2-7EDF-4A50-A379-FA8689B54E65}"/>
                </a:ext>
              </a:extLst>
            </p:cNvPr>
            <p:cNvSpPr/>
            <p:nvPr/>
          </p:nvSpPr>
          <p:spPr>
            <a:xfrm>
              <a:off x="7576091" y="3002317"/>
              <a:ext cx="171450" cy="16284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7" name="Rounded Rectangle 212">
              <a:extLst>
                <a:ext uri="{FF2B5EF4-FFF2-40B4-BE49-F238E27FC236}">
                  <a16:creationId xmlns:a16="http://schemas.microsoft.com/office/drawing/2014/main" xmlns="" id="{82C3A68E-5E7F-45D2-B32C-687C404469E9}"/>
                </a:ext>
              </a:extLst>
            </p:cNvPr>
            <p:cNvSpPr/>
            <p:nvPr/>
          </p:nvSpPr>
          <p:spPr>
            <a:xfrm>
              <a:off x="7804691" y="3002317"/>
              <a:ext cx="171450" cy="16284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8" name="Rounded Rectangle 213">
              <a:extLst>
                <a:ext uri="{FF2B5EF4-FFF2-40B4-BE49-F238E27FC236}">
                  <a16:creationId xmlns:a16="http://schemas.microsoft.com/office/drawing/2014/main" xmlns="" id="{2FF947ED-A1AF-4E8A-95F5-1912584262DD}"/>
                </a:ext>
              </a:extLst>
            </p:cNvPr>
            <p:cNvSpPr/>
            <p:nvPr/>
          </p:nvSpPr>
          <p:spPr>
            <a:xfrm>
              <a:off x="8033291" y="3002317"/>
              <a:ext cx="171450" cy="16284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3" name="Rounded Rectangle 114">
              <a:extLst>
                <a:ext uri="{FF2B5EF4-FFF2-40B4-BE49-F238E27FC236}">
                  <a16:creationId xmlns:a16="http://schemas.microsoft.com/office/drawing/2014/main" xmlns="" id="{DFB21971-FA13-4284-8270-EEAFCC55C856}"/>
                </a:ext>
              </a:extLst>
            </p:cNvPr>
            <p:cNvSpPr/>
            <p:nvPr/>
          </p:nvSpPr>
          <p:spPr>
            <a:xfrm>
              <a:off x="7576091" y="862916"/>
              <a:ext cx="171450" cy="16284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4" name="Rounded Rectangle 115">
              <a:extLst>
                <a:ext uri="{FF2B5EF4-FFF2-40B4-BE49-F238E27FC236}">
                  <a16:creationId xmlns:a16="http://schemas.microsoft.com/office/drawing/2014/main" xmlns="" id="{E293B630-7D21-45D0-8037-16E8374EC007}"/>
                </a:ext>
              </a:extLst>
            </p:cNvPr>
            <p:cNvSpPr/>
            <p:nvPr/>
          </p:nvSpPr>
          <p:spPr>
            <a:xfrm>
              <a:off x="7804691" y="862916"/>
              <a:ext cx="171450" cy="16284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5" name="Rounded Rectangle 116">
              <a:extLst>
                <a:ext uri="{FF2B5EF4-FFF2-40B4-BE49-F238E27FC236}">
                  <a16:creationId xmlns:a16="http://schemas.microsoft.com/office/drawing/2014/main" xmlns="" id="{161C3B84-4ABD-4F00-AB26-0896BE8B2501}"/>
                </a:ext>
              </a:extLst>
            </p:cNvPr>
            <p:cNvSpPr/>
            <p:nvPr/>
          </p:nvSpPr>
          <p:spPr>
            <a:xfrm>
              <a:off x="8033291" y="862916"/>
              <a:ext cx="171450" cy="16284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6" name="Rounded Rectangle 117">
              <a:extLst>
                <a:ext uri="{FF2B5EF4-FFF2-40B4-BE49-F238E27FC236}">
                  <a16:creationId xmlns:a16="http://schemas.microsoft.com/office/drawing/2014/main" xmlns="" id="{FAA59828-2211-40E5-9CEE-C92C7B120F35}"/>
                </a:ext>
              </a:extLst>
            </p:cNvPr>
            <p:cNvSpPr/>
            <p:nvPr/>
          </p:nvSpPr>
          <p:spPr>
            <a:xfrm>
              <a:off x="7576091" y="1134318"/>
              <a:ext cx="171450" cy="16284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7" name="Rounded Rectangle 118">
              <a:extLst>
                <a:ext uri="{FF2B5EF4-FFF2-40B4-BE49-F238E27FC236}">
                  <a16:creationId xmlns:a16="http://schemas.microsoft.com/office/drawing/2014/main" xmlns="" id="{AD047C44-78E6-42FB-858C-D7BCC9F9815D}"/>
                </a:ext>
              </a:extLst>
            </p:cNvPr>
            <p:cNvSpPr/>
            <p:nvPr/>
          </p:nvSpPr>
          <p:spPr>
            <a:xfrm>
              <a:off x="7804691" y="1134318"/>
              <a:ext cx="171450" cy="16284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8" name="Rounded Rectangle 119">
              <a:extLst>
                <a:ext uri="{FF2B5EF4-FFF2-40B4-BE49-F238E27FC236}">
                  <a16:creationId xmlns:a16="http://schemas.microsoft.com/office/drawing/2014/main" xmlns="" id="{089B228B-A50E-4599-86A6-F83DEA2E886A}"/>
                </a:ext>
              </a:extLst>
            </p:cNvPr>
            <p:cNvSpPr/>
            <p:nvPr/>
          </p:nvSpPr>
          <p:spPr>
            <a:xfrm>
              <a:off x="8033291" y="1134318"/>
              <a:ext cx="171450" cy="16284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9" name="Rounded Rectangle 116">
              <a:extLst>
                <a:ext uri="{FF2B5EF4-FFF2-40B4-BE49-F238E27FC236}">
                  <a16:creationId xmlns:a16="http://schemas.microsoft.com/office/drawing/2014/main" xmlns="" id="{161C3B84-4ABD-4F00-AB26-0896BE8B2501}"/>
                </a:ext>
              </a:extLst>
            </p:cNvPr>
            <p:cNvSpPr/>
            <p:nvPr/>
          </p:nvSpPr>
          <p:spPr>
            <a:xfrm>
              <a:off x="7576091" y="1373903"/>
              <a:ext cx="171450" cy="16284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0" name="Rounded Rectangle 116">
              <a:extLst>
                <a:ext uri="{FF2B5EF4-FFF2-40B4-BE49-F238E27FC236}">
                  <a16:creationId xmlns:a16="http://schemas.microsoft.com/office/drawing/2014/main" xmlns="" id="{161C3B84-4ABD-4F00-AB26-0896BE8B2501}"/>
                </a:ext>
              </a:extLst>
            </p:cNvPr>
            <p:cNvSpPr/>
            <p:nvPr/>
          </p:nvSpPr>
          <p:spPr>
            <a:xfrm>
              <a:off x="7804691" y="1373904"/>
              <a:ext cx="171450" cy="16284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1" name="Rounded Rectangle 117">
              <a:extLst>
                <a:ext uri="{FF2B5EF4-FFF2-40B4-BE49-F238E27FC236}">
                  <a16:creationId xmlns:a16="http://schemas.microsoft.com/office/drawing/2014/main" xmlns="" id="{FAA59828-2211-40E5-9CEE-C92C7B120F35}"/>
                </a:ext>
              </a:extLst>
            </p:cNvPr>
            <p:cNvSpPr/>
            <p:nvPr/>
          </p:nvSpPr>
          <p:spPr>
            <a:xfrm>
              <a:off x="7576091" y="862916"/>
              <a:ext cx="171450" cy="16284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2" name="Rounded Rectangle 118">
              <a:extLst>
                <a:ext uri="{FF2B5EF4-FFF2-40B4-BE49-F238E27FC236}">
                  <a16:creationId xmlns:a16="http://schemas.microsoft.com/office/drawing/2014/main" xmlns="" id="{AD047C44-78E6-42FB-858C-D7BCC9F9815D}"/>
                </a:ext>
              </a:extLst>
            </p:cNvPr>
            <p:cNvSpPr/>
            <p:nvPr/>
          </p:nvSpPr>
          <p:spPr>
            <a:xfrm>
              <a:off x="7804691" y="862916"/>
              <a:ext cx="171450" cy="16284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189" name="Rectangle 124">
            <a:extLst>
              <a:ext uri="{FF2B5EF4-FFF2-40B4-BE49-F238E27FC236}">
                <a16:creationId xmlns:a16="http://schemas.microsoft.com/office/drawing/2014/main" xmlns="" id="{59632897-4943-4AD5-9D34-BED70855C1DD}"/>
              </a:ext>
            </a:extLst>
          </p:cNvPr>
          <p:cNvSpPr/>
          <p:nvPr/>
        </p:nvSpPr>
        <p:spPr>
          <a:xfrm>
            <a:off x="6670664" y="2743200"/>
            <a:ext cx="120152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000" dirty="0" smtClean="0"/>
              <a:t>69,48</a:t>
            </a:r>
            <a:endParaRPr lang="ms-MY" sz="3000" dirty="0"/>
          </a:p>
        </p:txBody>
      </p:sp>
      <p:sp>
        <p:nvSpPr>
          <p:cNvPr id="238" name="Rectangle 97">
            <a:extLst>
              <a:ext uri="{FF2B5EF4-FFF2-40B4-BE49-F238E27FC236}">
                <a16:creationId xmlns:a16="http://schemas.microsoft.com/office/drawing/2014/main" xmlns="" id="{0FDB6B28-AEA4-440C-AAFB-9A4C7EE895EE}"/>
              </a:ext>
            </a:extLst>
          </p:cNvPr>
          <p:cNvSpPr/>
          <p:nvPr/>
        </p:nvSpPr>
        <p:spPr>
          <a:xfrm>
            <a:off x="5471993" y="3313794"/>
            <a:ext cx="122105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000" dirty="0" smtClean="0"/>
              <a:t>52,12</a:t>
            </a:r>
            <a:endParaRPr lang="ms-MY" sz="3000" dirty="0"/>
          </a:p>
        </p:txBody>
      </p:sp>
      <p:sp>
        <p:nvSpPr>
          <p:cNvPr id="249" name="TextBox 248"/>
          <p:cNvSpPr txBox="1"/>
          <p:nvPr/>
        </p:nvSpPr>
        <p:spPr>
          <a:xfrm>
            <a:off x="599583" y="1922100"/>
            <a:ext cx="2692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НЕДОСТАТОЧНЫЙ </a:t>
            </a:r>
            <a:endParaRPr lang="ru-RU" dirty="0"/>
          </a:p>
        </p:txBody>
      </p:sp>
      <p:sp>
        <p:nvSpPr>
          <p:cNvPr id="250" name="TextBox 249"/>
          <p:cNvSpPr txBox="1"/>
          <p:nvPr/>
        </p:nvSpPr>
        <p:spPr>
          <a:xfrm>
            <a:off x="4736477" y="1897989"/>
            <a:ext cx="2692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БАЗОВЫЙ</a:t>
            </a:r>
            <a:endParaRPr lang="ru-RU" dirty="0"/>
          </a:p>
        </p:txBody>
      </p:sp>
      <p:sp>
        <p:nvSpPr>
          <p:cNvPr id="251" name="Rectangle 70">
            <a:extLst>
              <a:ext uri="{FF2B5EF4-FFF2-40B4-BE49-F238E27FC236}">
                <a16:creationId xmlns:a16="http://schemas.microsoft.com/office/drawing/2014/main" xmlns="" id="{BA2BC4EB-809A-4316-A1AD-355F01E6EB2B}"/>
              </a:ext>
            </a:extLst>
          </p:cNvPr>
          <p:cNvSpPr/>
          <p:nvPr/>
        </p:nvSpPr>
        <p:spPr>
          <a:xfrm>
            <a:off x="8427505" y="3994945"/>
            <a:ext cx="97408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000" dirty="0" smtClean="0"/>
              <a:t>43,7</a:t>
            </a:r>
            <a:endParaRPr lang="ms-MY" sz="3000" dirty="0"/>
          </a:p>
        </p:txBody>
      </p:sp>
      <p:sp>
        <p:nvSpPr>
          <p:cNvPr id="252" name="Rectangle 97">
            <a:extLst>
              <a:ext uri="{FF2B5EF4-FFF2-40B4-BE49-F238E27FC236}">
                <a16:creationId xmlns:a16="http://schemas.microsoft.com/office/drawing/2014/main" xmlns="" id="{0FDB6B28-AEA4-440C-AAFB-9A4C7EE895EE}"/>
              </a:ext>
            </a:extLst>
          </p:cNvPr>
          <p:cNvSpPr/>
          <p:nvPr/>
        </p:nvSpPr>
        <p:spPr>
          <a:xfrm>
            <a:off x="9523802" y="4271104"/>
            <a:ext cx="123121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000" dirty="0" smtClean="0"/>
              <a:t>26,61</a:t>
            </a:r>
            <a:endParaRPr lang="ms-MY" sz="3000" dirty="0"/>
          </a:p>
        </p:txBody>
      </p:sp>
      <p:grpSp>
        <p:nvGrpSpPr>
          <p:cNvPr id="253" name="Group 27">
            <a:extLst>
              <a:ext uri="{FF2B5EF4-FFF2-40B4-BE49-F238E27FC236}">
                <a16:creationId xmlns:a16="http://schemas.microsoft.com/office/drawing/2014/main" xmlns="" id="{45A78740-8107-485D-BC22-7F81959396FB}"/>
              </a:ext>
            </a:extLst>
          </p:cNvPr>
          <p:cNvGrpSpPr/>
          <p:nvPr/>
        </p:nvGrpSpPr>
        <p:grpSpPr>
          <a:xfrm>
            <a:off x="8398029" y="4511836"/>
            <a:ext cx="1015226" cy="1261521"/>
            <a:chOff x="4257674" y="1903637"/>
            <a:chExt cx="628650" cy="1261521"/>
          </a:xfrm>
          <a:solidFill>
            <a:schemeClr val="bg1">
              <a:lumMod val="85000"/>
            </a:schemeClr>
          </a:solidFill>
        </p:grpSpPr>
        <p:sp>
          <p:nvSpPr>
            <p:cNvPr id="260" name="Rounded Rectangle 120">
              <a:extLst>
                <a:ext uri="{FF2B5EF4-FFF2-40B4-BE49-F238E27FC236}">
                  <a16:creationId xmlns:a16="http://schemas.microsoft.com/office/drawing/2014/main" xmlns="" id="{F6006A7C-9D6B-4433-8C77-7417FE5AF862}"/>
                </a:ext>
              </a:extLst>
            </p:cNvPr>
            <p:cNvSpPr/>
            <p:nvPr/>
          </p:nvSpPr>
          <p:spPr>
            <a:xfrm>
              <a:off x="4257674" y="1916708"/>
              <a:ext cx="171450" cy="162841"/>
            </a:xfrm>
            <a:prstGeom prst="roundRect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61" name="Rounded Rectangle 121">
              <a:extLst>
                <a:ext uri="{FF2B5EF4-FFF2-40B4-BE49-F238E27FC236}">
                  <a16:creationId xmlns:a16="http://schemas.microsoft.com/office/drawing/2014/main" xmlns="" id="{E4AB522C-DC7A-4E27-A0D0-C3D44C577C83}"/>
                </a:ext>
              </a:extLst>
            </p:cNvPr>
            <p:cNvSpPr/>
            <p:nvPr/>
          </p:nvSpPr>
          <p:spPr>
            <a:xfrm>
              <a:off x="4486274" y="1916708"/>
              <a:ext cx="171450" cy="162841"/>
            </a:xfrm>
            <a:prstGeom prst="roundRect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62" name="Rounded Rectangle 122">
              <a:extLst>
                <a:ext uri="{FF2B5EF4-FFF2-40B4-BE49-F238E27FC236}">
                  <a16:creationId xmlns:a16="http://schemas.microsoft.com/office/drawing/2014/main" xmlns="" id="{D5E694EF-7913-4488-ACC6-BAC5B12EB564}"/>
                </a:ext>
              </a:extLst>
            </p:cNvPr>
            <p:cNvSpPr/>
            <p:nvPr/>
          </p:nvSpPr>
          <p:spPr>
            <a:xfrm>
              <a:off x="4714874" y="1916708"/>
              <a:ext cx="171450" cy="162841"/>
            </a:xfrm>
            <a:prstGeom prst="roundRect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63" name="Rounded Rectangle 123">
              <a:extLst>
                <a:ext uri="{FF2B5EF4-FFF2-40B4-BE49-F238E27FC236}">
                  <a16:creationId xmlns:a16="http://schemas.microsoft.com/office/drawing/2014/main" xmlns="" id="{D85B9FC6-B9DB-47EE-82DA-960C23D1A93B}"/>
                </a:ext>
              </a:extLst>
            </p:cNvPr>
            <p:cNvSpPr/>
            <p:nvPr/>
          </p:nvSpPr>
          <p:spPr>
            <a:xfrm>
              <a:off x="4257674" y="2188110"/>
              <a:ext cx="171450" cy="162841"/>
            </a:xfrm>
            <a:prstGeom prst="roundRect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64" name="Rounded Rectangle 124">
              <a:extLst>
                <a:ext uri="{FF2B5EF4-FFF2-40B4-BE49-F238E27FC236}">
                  <a16:creationId xmlns:a16="http://schemas.microsoft.com/office/drawing/2014/main" xmlns="" id="{952C69B6-8B89-4D5F-90A7-FAD7CA14588E}"/>
                </a:ext>
              </a:extLst>
            </p:cNvPr>
            <p:cNvSpPr/>
            <p:nvPr/>
          </p:nvSpPr>
          <p:spPr>
            <a:xfrm>
              <a:off x="4486274" y="2188110"/>
              <a:ext cx="171450" cy="162841"/>
            </a:xfrm>
            <a:prstGeom prst="roundRect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65" name="Rounded Rectangle 125">
              <a:extLst>
                <a:ext uri="{FF2B5EF4-FFF2-40B4-BE49-F238E27FC236}">
                  <a16:creationId xmlns:a16="http://schemas.microsoft.com/office/drawing/2014/main" xmlns="" id="{B4DD3062-D7C5-4958-80F1-096D79E40D57}"/>
                </a:ext>
              </a:extLst>
            </p:cNvPr>
            <p:cNvSpPr/>
            <p:nvPr/>
          </p:nvSpPr>
          <p:spPr>
            <a:xfrm>
              <a:off x="4714874" y="2188110"/>
              <a:ext cx="171450" cy="162841"/>
            </a:xfrm>
            <a:prstGeom prst="roundRect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66" name="Rounded Rectangle 126">
              <a:extLst>
                <a:ext uri="{FF2B5EF4-FFF2-40B4-BE49-F238E27FC236}">
                  <a16:creationId xmlns:a16="http://schemas.microsoft.com/office/drawing/2014/main" xmlns="" id="{2069B7C3-5878-43D5-AED5-3FD401428488}"/>
                </a:ext>
              </a:extLst>
            </p:cNvPr>
            <p:cNvSpPr/>
            <p:nvPr/>
          </p:nvSpPr>
          <p:spPr>
            <a:xfrm>
              <a:off x="4257674" y="2459512"/>
              <a:ext cx="171450" cy="162841"/>
            </a:xfrm>
            <a:prstGeom prst="roundRect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67" name="Rounded Rectangle 127">
              <a:extLst>
                <a:ext uri="{FF2B5EF4-FFF2-40B4-BE49-F238E27FC236}">
                  <a16:creationId xmlns:a16="http://schemas.microsoft.com/office/drawing/2014/main" xmlns="" id="{24C38D01-E762-4083-9E6D-34A825F1143D}"/>
                </a:ext>
              </a:extLst>
            </p:cNvPr>
            <p:cNvSpPr/>
            <p:nvPr/>
          </p:nvSpPr>
          <p:spPr>
            <a:xfrm>
              <a:off x="4486274" y="2459512"/>
              <a:ext cx="171450" cy="162841"/>
            </a:xfrm>
            <a:prstGeom prst="roundRect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68" name="Rounded Rectangle 128">
              <a:extLst>
                <a:ext uri="{FF2B5EF4-FFF2-40B4-BE49-F238E27FC236}">
                  <a16:creationId xmlns:a16="http://schemas.microsoft.com/office/drawing/2014/main" xmlns="" id="{A1EBCDA5-CAB1-4AD6-B625-0BC5F2461490}"/>
                </a:ext>
              </a:extLst>
            </p:cNvPr>
            <p:cNvSpPr/>
            <p:nvPr/>
          </p:nvSpPr>
          <p:spPr>
            <a:xfrm>
              <a:off x="4714874" y="2459512"/>
              <a:ext cx="171450" cy="162841"/>
            </a:xfrm>
            <a:prstGeom prst="roundRect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69" name="Rounded Rectangle 196">
              <a:extLst>
                <a:ext uri="{FF2B5EF4-FFF2-40B4-BE49-F238E27FC236}">
                  <a16:creationId xmlns:a16="http://schemas.microsoft.com/office/drawing/2014/main" xmlns="" id="{CBD15934-C614-48C9-AE68-C7C857F3F787}"/>
                </a:ext>
              </a:extLst>
            </p:cNvPr>
            <p:cNvSpPr/>
            <p:nvPr/>
          </p:nvSpPr>
          <p:spPr>
            <a:xfrm>
              <a:off x="4257674" y="2730915"/>
              <a:ext cx="171450" cy="162841"/>
            </a:xfrm>
            <a:prstGeom prst="roundRect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70" name="Rounded Rectangle 197">
              <a:extLst>
                <a:ext uri="{FF2B5EF4-FFF2-40B4-BE49-F238E27FC236}">
                  <a16:creationId xmlns:a16="http://schemas.microsoft.com/office/drawing/2014/main" xmlns="" id="{AE6EBEE0-7D26-4D20-855F-D425D20490CD}"/>
                </a:ext>
              </a:extLst>
            </p:cNvPr>
            <p:cNvSpPr/>
            <p:nvPr/>
          </p:nvSpPr>
          <p:spPr>
            <a:xfrm>
              <a:off x="4486274" y="2730915"/>
              <a:ext cx="171450" cy="162841"/>
            </a:xfrm>
            <a:prstGeom prst="roundRect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71" name="Rounded Rectangle 198">
              <a:extLst>
                <a:ext uri="{FF2B5EF4-FFF2-40B4-BE49-F238E27FC236}">
                  <a16:creationId xmlns:a16="http://schemas.microsoft.com/office/drawing/2014/main" xmlns="" id="{0CBD2D11-1F6F-4265-ADE8-5012415C1182}"/>
                </a:ext>
              </a:extLst>
            </p:cNvPr>
            <p:cNvSpPr/>
            <p:nvPr/>
          </p:nvSpPr>
          <p:spPr>
            <a:xfrm>
              <a:off x="4714874" y="2730915"/>
              <a:ext cx="171450" cy="162841"/>
            </a:xfrm>
            <a:prstGeom prst="roundRect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72" name="Rounded Rectangle 211">
              <a:extLst>
                <a:ext uri="{FF2B5EF4-FFF2-40B4-BE49-F238E27FC236}">
                  <a16:creationId xmlns:a16="http://schemas.microsoft.com/office/drawing/2014/main" xmlns="" id="{60E992AE-587F-40A2-B5B3-4D241F498EF8}"/>
                </a:ext>
              </a:extLst>
            </p:cNvPr>
            <p:cNvSpPr/>
            <p:nvPr/>
          </p:nvSpPr>
          <p:spPr>
            <a:xfrm>
              <a:off x="4257674" y="3002317"/>
              <a:ext cx="171450" cy="162841"/>
            </a:xfrm>
            <a:prstGeom prst="roundRect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accent2"/>
                </a:solidFill>
              </a:endParaRPr>
            </a:p>
          </p:txBody>
        </p:sp>
        <p:sp>
          <p:nvSpPr>
            <p:cNvPr id="273" name="Rounded Rectangle 212">
              <a:extLst>
                <a:ext uri="{FF2B5EF4-FFF2-40B4-BE49-F238E27FC236}">
                  <a16:creationId xmlns:a16="http://schemas.microsoft.com/office/drawing/2014/main" xmlns="" id="{7EE8F1AD-08CB-446D-9951-1BC8A4CB1D85}"/>
                </a:ext>
              </a:extLst>
            </p:cNvPr>
            <p:cNvSpPr/>
            <p:nvPr/>
          </p:nvSpPr>
          <p:spPr>
            <a:xfrm>
              <a:off x="4486274" y="3002317"/>
              <a:ext cx="171450" cy="162841"/>
            </a:xfrm>
            <a:prstGeom prst="roundRect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74" name="Rounded Rectangle 213">
              <a:extLst>
                <a:ext uri="{FF2B5EF4-FFF2-40B4-BE49-F238E27FC236}">
                  <a16:creationId xmlns:a16="http://schemas.microsoft.com/office/drawing/2014/main" xmlns="" id="{79E85DF1-6DC4-485A-8627-7419391DE2A7}"/>
                </a:ext>
              </a:extLst>
            </p:cNvPr>
            <p:cNvSpPr/>
            <p:nvPr/>
          </p:nvSpPr>
          <p:spPr>
            <a:xfrm>
              <a:off x="4714874" y="3002317"/>
              <a:ext cx="171450" cy="162841"/>
            </a:xfrm>
            <a:prstGeom prst="roundRect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20" name="Rounded Rectangle 126">
              <a:extLst>
                <a:ext uri="{FF2B5EF4-FFF2-40B4-BE49-F238E27FC236}">
                  <a16:creationId xmlns:a16="http://schemas.microsoft.com/office/drawing/2014/main" xmlns="" id="{2069B7C3-5878-43D5-AED5-3FD401428488}"/>
                </a:ext>
              </a:extLst>
            </p:cNvPr>
            <p:cNvSpPr/>
            <p:nvPr/>
          </p:nvSpPr>
          <p:spPr>
            <a:xfrm>
              <a:off x="4257674" y="1903637"/>
              <a:ext cx="171450" cy="162841"/>
            </a:xfrm>
            <a:prstGeom prst="roundRect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21" name="Rounded Rectangle 196">
              <a:extLst>
                <a:ext uri="{FF2B5EF4-FFF2-40B4-BE49-F238E27FC236}">
                  <a16:creationId xmlns:a16="http://schemas.microsoft.com/office/drawing/2014/main" xmlns="" id="{CBD15934-C614-48C9-AE68-C7C857F3F787}"/>
                </a:ext>
              </a:extLst>
            </p:cNvPr>
            <p:cNvSpPr/>
            <p:nvPr/>
          </p:nvSpPr>
          <p:spPr>
            <a:xfrm>
              <a:off x="4257674" y="2175040"/>
              <a:ext cx="171450" cy="162841"/>
            </a:xfrm>
            <a:prstGeom prst="roundRect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275" name="Group 4">
            <a:extLst>
              <a:ext uri="{FF2B5EF4-FFF2-40B4-BE49-F238E27FC236}">
                <a16:creationId xmlns:a16="http://schemas.microsoft.com/office/drawing/2014/main" xmlns="" id="{EA60F702-5A37-409E-B74F-C20AB4ADF47B}"/>
              </a:ext>
            </a:extLst>
          </p:cNvPr>
          <p:cNvGrpSpPr/>
          <p:nvPr/>
        </p:nvGrpSpPr>
        <p:grpSpPr>
          <a:xfrm>
            <a:off x="9631797" y="4825962"/>
            <a:ext cx="1015228" cy="947395"/>
            <a:chOff x="5916881" y="2217763"/>
            <a:chExt cx="628651" cy="947395"/>
          </a:xfrm>
          <a:solidFill>
            <a:srgbClr val="0070C0"/>
          </a:solidFill>
        </p:grpSpPr>
        <p:sp>
          <p:nvSpPr>
            <p:cNvPr id="288" name="Rounded Rectangle 126">
              <a:extLst>
                <a:ext uri="{FF2B5EF4-FFF2-40B4-BE49-F238E27FC236}">
                  <a16:creationId xmlns:a16="http://schemas.microsoft.com/office/drawing/2014/main" xmlns="" id="{BE0DF519-A7E0-4629-9B4B-2EAA8F6DAB7E}"/>
                </a:ext>
              </a:extLst>
            </p:cNvPr>
            <p:cNvSpPr/>
            <p:nvPr/>
          </p:nvSpPr>
          <p:spPr>
            <a:xfrm>
              <a:off x="5916882" y="2459512"/>
              <a:ext cx="171450" cy="16284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89" name="Rounded Rectangle 127">
              <a:extLst>
                <a:ext uri="{FF2B5EF4-FFF2-40B4-BE49-F238E27FC236}">
                  <a16:creationId xmlns:a16="http://schemas.microsoft.com/office/drawing/2014/main" xmlns="" id="{875A4A92-35D7-4660-8A45-0DA5534B2AD4}"/>
                </a:ext>
              </a:extLst>
            </p:cNvPr>
            <p:cNvSpPr/>
            <p:nvPr/>
          </p:nvSpPr>
          <p:spPr>
            <a:xfrm>
              <a:off x="6145482" y="2459512"/>
              <a:ext cx="171450" cy="16284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90" name="Rounded Rectangle 128">
              <a:extLst>
                <a:ext uri="{FF2B5EF4-FFF2-40B4-BE49-F238E27FC236}">
                  <a16:creationId xmlns:a16="http://schemas.microsoft.com/office/drawing/2014/main" xmlns="" id="{EAA1BF36-AD43-4044-A383-B8A4FE444BB5}"/>
                </a:ext>
              </a:extLst>
            </p:cNvPr>
            <p:cNvSpPr/>
            <p:nvPr/>
          </p:nvSpPr>
          <p:spPr>
            <a:xfrm>
              <a:off x="6374082" y="2459512"/>
              <a:ext cx="171450" cy="16284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91" name="Rounded Rectangle 196">
              <a:extLst>
                <a:ext uri="{FF2B5EF4-FFF2-40B4-BE49-F238E27FC236}">
                  <a16:creationId xmlns:a16="http://schemas.microsoft.com/office/drawing/2014/main" xmlns="" id="{F23A0643-BC09-4E83-93C7-9CA4ABEA6E66}"/>
                </a:ext>
              </a:extLst>
            </p:cNvPr>
            <p:cNvSpPr/>
            <p:nvPr/>
          </p:nvSpPr>
          <p:spPr>
            <a:xfrm>
              <a:off x="5916882" y="2730915"/>
              <a:ext cx="171450" cy="16284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92" name="Rounded Rectangle 197">
              <a:extLst>
                <a:ext uri="{FF2B5EF4-FFF2-40B4-BE49-F238E27FC236}">
                  <a16:creationId xmlns:a16="http://schemas.microsoft.com/office/drawing/2014/main" xmlns="" id="{EA6D5588-365D-4C12-BE2B-714E6F4B46AD}"/>
                </a:ext>
              </a:extLst>
            </p:cNvPr>
            <p:cNvSpPr/>
            <p:nvPr/>
          </p:nvSpPr>
          <p:spPr>
            <a:xfrm>
              <a:off x="6145482" y="2730915"/>
              <a:ext cx="171450" cy="16284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93" name="Rounded Rectangle 198">
              <a:extLst>
                <a:ext uri="{FF2B5EF4-FFF2-40B4-BE49-F238E27FC236}">
                  <a16:creationId xmlns:a16="http://schemas.microsoft.com/office/drawing/2014/main" xmlns="" id="{B39346C3-7152-4E8A-A5BA-128E1F36B2CC}"/>
                </a:ext>
              </a:extLst>
            </p:cNvPr>
            <p:cNvSpPr/>
            <p:nvPr/>
          </p:nvSpPr>
          <p:spPr>
            <a:xfrm>
              <a:off x="6374082" y="2730915"/>
              <a:ext cx="171450" cy="16284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94" name="Rounded Rectangle 211">
              <a:extLst>
                <a:ext uri="{FF2B5EF4-FFF2-40B4-BE49-F238E27FC236}">
                  <a16:creationId xmlns:a16="http://schemas.microsoft.com/office/drawing/2014/main" xmlns="" id="{55A07EAD-E9E3-48C8-A973-0753AB9811F1}"/>
                </a:ext>
              </a:extLst>
            </p:cNvPr>
            <p:cNvSpPr/>
            <p:nvPr/>
          </p:nvSpPr>
          <p:spPr>
            <a:xfrm>
              <a:off x="5916882" y="3002317"/>
              <a:ext cx="171450" cy="16284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95" name="Rounded Rectangle 212">
              <a:extLst>
                <a:ext uri="{FF2B5EF4-FFF2-40B4-BE49-F238E27FC236}">
                  <a16:creationId xmlns:a16="http://schemas.microsoft.com/office/drawing/2014/main" xmlns="" id="{19E95E30-A64C-4EE3-ABF2-F706CEAFF6F8}"/>
                </a:ext>
              </a:extLst>
            </p:cNvPr>
            <p:cNvSpPr/>
            <p:nvPr/>
          </p:nvSpPr>
          <p:spPr>
            <a:xfrm>
              <a:off x="6145482" y="3002317"/>
              <a:ext cx="171450" cy="16284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96" name="Rounded Rectangle 213">
              <a:extLst>
                <a:ext uri="{FF2B5EF4-FFF2-40B4-BE49-F238E27FC236}">
                  <a16:creationId xmlns:a16="http://schemas.microsoft.com/office/drawing/2014/main" xmlns="" id="{20589D25-E6F4-4703-820C-AE50605C8301}"/>
                </a:ext>
              </a:extLst>
            </p:cNvPr>
            <p:cNvSpPr/>
            <p:nvPr/>
          </p:nvSpPr>
          <p:spPr>
            <a:xfrm>
              <a:off x="6374082" y="3002317"/>
              <a:ext cx="171450" cy="16284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38" name="Rounded Rectangle 126">
              <a:extLst>
                <a:ext uri="{FF2B5EF4-FFF2-40B4-BE49-F238E27FC236}">
                  <a16:creationId xmlns:a16="http://schemas.microsoft.com/office/drawing/2014/main" xmlns="" id="{BE0DF519-A7E0-4629-9B4B-2EAA8F6DAB7E}"/>
                </a:ext>
              </a:extLst>
            </p:cNvPr>
            <p:cNvSpPr/>
            <p:nvPr/>
          </p:nvSpPr>
          <p:spPr>
            <a:xfrm>
              <a:off x="5916881" y="2217763"/>
              <a:ext cx="171450" cy="16284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39" name="Rounded Rectangle 127">
              <a:extLst>
                <a:ext uri="{FF2B5EF4-FFF2-40B4-BE49-F238E27FC236}">
                  <a16:creationId xmlns:a16="http://schemas.microsoft.com/office/drawing/2014/main" xmlns="" id="{875A4A92-35D7-4660-8A45-0DA5534B2AD4}"/>
                </a:ext>
              </a:extLst>
            </p:cNvPr>
            <p:cNvSpPr/>
            <p:nvPr/>
          </p:nvSpPr>
          <p:spPr>
            <a:xfrm>
              <a:off x="6145481" y="2217763"/>
              <a:ext cx="171450" cy="16284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40" name="Rounded Rectangle 128">
              <a:extLst>
                <a:ext uri="{FF2B5EF4-FFF2-40B4-BE49-F238E27FC236}">
                  <a16:creationId xmlns:a16="http://schemas.microsoft.com/office/drawing/2014/main" xmlns="" id="{EAA1BF36-AD43-4044-A383-B8A4FE444BB5}"/>
                </a:ext>
              </a:extLst>
            </p:cNvPr>
            <p:cNvSpPr/>
            <p:nvPr/>
          </p:nvSpPr>
          <p:spPr>
            <a:xfrm>
              <a:off x="6374081" y="2217763"/>
              <a:ext cx="171450" cy="16284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297" name="Group 3">
            <a:extLst>
              <a:ext uri="{FF2B5EF4-FFF2-40B4-BE49-F238E27FC236}">
                <a16:creationId xmlns:a16="http://schemas.microsoft.com/office/drawing/2014/main" xmlns="" id="{42CDE0EC-61F7-42EA-A18E-CB7B60D74C7E}"/>
              </a:ext>
            </a:extLst>
          </p:cNvPr>
          <p:cNvGrpSpPr/>
          <p:nvPr/>
        </p:nvGrpSpPr>
        <p:grpSpPr>
          <a:xfrm>
            <a:off x="10808416" y="4830065"/>
            <a:ext cx="1015228" cy="943292"/>
            <a:chOff x="7576091" y="2221866"/>
            <a:chExt cx="628651" cy="943292"/>
          </a:xfrm>
          <a:solidFill>
            <a:srgbClr val="990000"/>
          </a:solidFill>
        </p:grpSpPr>
        <p:sp>
          <p:nvSpPr>
            <p:cNvPr id="298" name="Rounded Rectangle 114">
              <a:extLst>
                <a:ext uri="{FF2B5EF4-FFF2-40B4-BE49-F238E27FC236}">
                  <a16:creationId xmlns:a16="http://schemas.microsoft.com/office/drawing/2014/main" xmlns="" id="{DFB21971-FA13-4284-8270-EEAFCC55C856}"/>
                </a:ext>
              </a:extLst>
            </p:cNvPr>
            <p:cNvSpPr/>
            <p:nvPr/>
          </p:nvSpPr>
          <p:spPr>
            <a:xfrm>
              <a:off x="8033292" y="2458240"/>
              <a:ext cx="171450" cy="16284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10" name="Rounded Rectangle 126">
              <a:extLst>
                <a:ext uri="{FF2B5EF4-FFF2-40B4-BE49-F238E27FC236}">
                  <a16:creationId xmlns:a16="http://schemas.microsoft.com/office/drawing/2014/main" xmlns="" id="{AA971B9E-C00D-4351-BF3A-848E34C27554}"/>
                </a:ext>
              </a:extLst>
            </p:cNvPr>
            <p:cNvSpPr/>
            <p:nvPr/>
          </p:nvSpPr>
          <p:spPr>
            <a:xfrm>
              <a:off x="7576091" y="2459512"/>
              <a:ext cx="171450" cy="16284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13" name="Rounded Rectangle 196">
              <a:extLst>
                <a:ext uri="{FF2B5EF4-FFF2-40B4-BE49-F238E27FC236}">
                  <a16:creationId xmlns:a16="http://schemas.microsoft.com/office/drawing/2014/main" xmlns="" id="{6543B3B9-16E6-498B-9066-6DEFAA79FD85}"/>
                </a:ext>
              </a:extLst>
            </p:cNvPr>
            <p:cNvSpPr/>
            <p:nvPr/>
          </p:nvSpPr>
          <p:spPr>
            <a:xfrm>
              <a:off x="7576091" y="2730915"/>
              <a:ext cx="171450" cy="16284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14" name="Rounded Rectangle 197">
              <a:extLst>
                <a:ext uri="{FF2B5EF4-FFF2-40B4-BE49-F238E27FC236}">
                  <a16:creationId xmlns:a16="http://schemas.microsoft.com/office/drawing/2014/main" xmlns="" id="{29BB622B-44EE-45C6-B3F6-27E45C4E7EB9}"/>
                </a:ext>
              </a:extLst>
            </p:cNvPr>
            <p:cNvSpPr/>
            <p:nvPr/>
          </p:nvSpPr>
          <p:spPr>
            <a:xfrm>
              <a:off x="7804691" y="2730915"/>
              <a:ext cx="171450" cy="16284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15" name="Rounded Rectangle 198">
              <a:extLst>
                <a:ext uri="{FF2B5EF4-FFF2-40B4-BE49-F238E27FC236}">
                  <a16:creationId xmlns:a16="http://schemas.microsoft.com/office/drawing/2014/main" xmlns="" id="{46851016-3E5B-446E-A913-606F5FEB28B5}"/>
                </a:ext>
              </a:extLst>
            </p:cNvPr>
            <p:cNvSpPr/>
            <p:nvPr/>
          </p:nvSpPr>
          <p:spPr>
            <a:xfrm>
              <a:off x="8033291" y="2730915"/>
              <a:ext cx="171450" cy="16284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16" name="Rounded Rectangle 211">
              <a:extLst>
                <a:ext uri="{FF2B5EF4-FFF2-40B4-BE49-F238E27FC236}">
                  <a16:creationId xmlns:a16="http://schemas.microsoft.com/office/drawing/2014/main" xmlns="" id="{E6C4F4C2-7EDF-4A50-A379-FA8689B54E65}"/>
                </a:ext>
              </a:extLst>
            </p:cNvPr>
            <p:cNvSpPr/>
            <p:nvPr/>
          </p:nvSpPr>
          <p:spPr>
            <a:xfrm>
              <a:off x="7576091" y="3002317"/>
              <a:ext cx="171450" cy="16284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17" name="Rounded Rectangle 212">
              <a:extLst>
                <a:ext uri="{FF2B5EF4-FFF2-40B4-BE49-F238E27FC236}">
                  <a16:creationId xmlns:a16="http://schemas.microsoft.com/office/drawing/2014/main" xmlns="" id="{82C3A68E-5E7F-45D2-B32C-687C404469E9}"/>
                </a:ext>
              </a:extLst>
            </p:cNvPr>
            <p:cNvSpPr/>
            <p:nvPr/>
          </p:nvSpPr>
          <p:spPr>
            <a:xfrm>
              <a:off x="7804691" y="3002317"/>
              <a:ext cx="171450" cy="16284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18" name="Rounded Rectangle 213">
              <a:extLst>
                <a:ext uri="{FF2B5EF4-FFF2-40B4-BE49-F238E27FC236}">
                  <a16:creationId xmlns:a16="http://schemas.microsoft.com/office/drawing/2014/main" xmlns="" id="{2FF947ED-A1AF-4E8A-95F5-1912584262DD}"/>
                </a:ext>
              </a:extLst>
            </p:cNvPr>
            <p:cNvSpPr/>
            <p:nvPr/>
          </p:nvSpPr>
          <p:spPr>
            <a:xfrm>
              <a:off x="8033291" y="3002317"/>
              <a:ext cx="171450" cy="16284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22" name="Rounded Rectangle 114">
              <a:extLst>
                <a:ext uri="{FF2B5EF4-FFF2-40B4-BE49-F238E27FC236}">
                  <a16:creationId xmlns:a16="http://schemas.microsoft.com/office/drawing/2014/main" xmlns="" id="{DFB21971-FA13-4284-8270-EEAFCC55C856}"/>
                </a:ext>
              </a:extLst>
            </p:cNvPr>
            <p:cNvSpPr/>
            <p:nvPr/>
          </p:nvSpPr>
          <p:spPr>
            <a:xfrm>
              <a:off x="7804691" y="2461490"/>
              <a:ext cx="171450" cy="16284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41" name="Rounded Rectangle 114">
              <a:extLst>
                <a:ext uri="{FF2B5EF4-FFF2-40B4-BE49-F238E27FC236}">
                  <a16:creationId xmlns:a16="http://schemas.microsoft.com/office/drawing/2014/main" xmlns="" id="{DFB21971-FA13-4284-8270-EEAFCC55C856}"/>
                </a:ext>
              </a:extLst>
            </p:cNvPr>
            <p:cNvSpPr/>
            <p:nvPr/>
          </p:nvSpPr>
          <p:spPr>
            <a:xfrm>
              <a:off x="8033292" y="2221866"/>
              <a:ext cx="171450" cy="16284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42" name="Rounded Rectangle 126">
              <a:extLst>
                <a:ext uri="{FF2B5EF4-FFF2-40B4-BE49-F238E27FC236}">
                  <a16:creationId xmlns:a16="http://schemas.microsoft.com/office/drawing/2014/main" xmlns="" id="{AA971B9E-C00D-4351-BF3A-848E34C27554}"/>
                </a:ext>
              </a:extLst>
            </p:cNvPr>
            <p:cNvSpPr/>
            <p:nvPr/>
          </p:nvSpPr>
          <p:spPr>
            <a:xfrm>
              <a:off x="7576091" y="2223138"/>
              <a:ext cx="171450" cy="16284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43" name="Rounded Rectangle 114">
              <a:extLst>
                <a:ext uri="{FF2B5EF4-FFF2-40B4-BE49-F238E27FC236}">
                  <a16:creationId xmlns:a16="http://schemas.microsoft.com/office/drawing/2014/main" xmlns="" id="{DFB21971-FA13-4284-8270-EEAFCC55C856}"/>
                </a:ext>
              </a:extLst>
            </p:cNvPr>
            <p:cNvSpPr/>
            <p:nvPr/>
          </p:nvSpPr>
          <p:spPr>
            <a:xfrm>
              <a:off x="7804691" y="2225116"/>
              <a:ext cx="171450" cy="16284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319" name="Rectangle 124">
            <a:extLst>
              <a:ext uri="{FF2B5EF4-FFF2-40B4-BE49-F238E27FC236}">
                <a16:creationId xmlns:a16="http://schemas.microsoft.com/office/drawing/2014/main" xmlns="" id="{59632897-4943-4AD5-9D34-BED70855C1DD}"/>
              </a:ext>
            </a:extLst>
          </p:cNvPr>
          <p:cNvSpPr/>
          <p:nvPr/>
        </p:nvSpPr>
        <p:spPr>
          <a:xfrm>
            <a:off x="10817873" y="4261775"/>
            <a:ext cx="97408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000" dirty="0" smtClean="0"/>
              <a:t>24,4</a:t>
            </a:r>
            <a:endParaRPr lang="ms-MY" sz="3000" dirty="0"/>
          </a:p>
        </p:txBody>
      </p:sp>
      <p:sp>
        <p:nvSpPr>
          <p:cNvPr id="323" name="TextBox 322"/>
          <p:cNvSpPr txBox="1"/>
          <p:nvPr/>
        </p:nvSpPr>
        <p:spPr>
          <a:xfrm>
            <a:off x="8793362" y="1897989"/>
            <a:ext cx="2692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ПОВЫШЕННЫЙ</a:t>
            </a:r>
            <a:endParaRPr lang="ru-RU" dirty="0"/>
          </a:p>
        </p:txBody>
      </p:sp>
      <p:sp>
        <p:nvSpPr>
          <p:cNvPr id="324" name="Прямоугольник 323"/>
          <p:cNvSpPr/>
          <p:nvPr/>
        </p:nvSpPr>
        <p:spPr>
          <a:xfrm>
            <a:off x="105644" y="1824334"/>
            <a:ext cx="3635793" cy="400295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5" name="Прямоугольник 324"/>
          <p:cNvSpPr/>
          <p:nvPr/>
        </p:nvSpPr>
        <p:spPr>
          <a:xfrm>
            <a:off x="4224982" y="1816415"/>
            <a:ext cx="3635793" cy="400295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6" name="Прямоугольник 325"/>
          <p:cNvSpPr/>
          <p:nvPr/>
        </p:nvSpPr>
        <p:spPr>
          <a:xfrm>
            <a:off x="8282632" y="1816415"/>
            <a:ext cx="3635793" cy="400295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7" name="Rectangle 70">
            <a:extLst>
              <a:ext uri="{FF2B5EF4-FFF2-40B4-BE49-F238E27FC236}">
                <a16:creationId xmlns:a16="http://schemas.microsoft.com/office/drawing/2014/main" xmlns="" id="{BA2BC4EB-809A-4316-A1AD-355F01E6EB2B}"/>
              </a:ext>
            </a:extLst>
          </p:cNvPr>
          <p:cNvSpPr/>
          <p:nvPr/>
        </p:nvSpPr>
        <p:spPr>
          <a:xfrm>
            <a:off x="105644" y="5855532"/>
            <a:ext cx="12778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2019</a:t>
            </a:r>
            <a:endParaRPr lang="ms-MY" dirty="0"/>
          </a:p>
        </p:txBody>
      </p:sp>
      <p:sp>
        <p:nvSpPr>
          <p:cNvPr id="328" name="Rectangle 70">
            <a:extLst>
              <a:ext uri="{FF2B5EF4-FFF2-40B4-BE49-F238E27FC236}">
                <a16:creationId xmlns:a16="http://schemas.microsoft.com/office/drawing/2014/main" xmlns="" id="{BA2BC4EB-809A-4316-A1AD-355F01E6EB2B}"/>
              </a:ext>
            </a:extLst>
          </p:cNvPr>
          <p:cNvSpPr/>
          <p:nvPr/>
        </p:nvSpPr>
        <p:spPr>
          <a:xfrm>
            <a:off x="1280285" y="5855532"/>
            <a:ext cx="12778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2020</a:t>
            </a:r>
            <a:endParaRPr lang="ms-MY" dirty="0"/>
          </a:p>
        </p:txBody>
      </p:sp>
      <p:sp>
        <p:nvSpPr>
          <p:cNvPr id="329" name="Rectangle 70">
            <a:extLst>
              <a:ext uri="{FF2B5EF4-FFF2-40B4-BE49-F238E27FC236}">
                <a16:creationId xmlns:a16="http://schemas.microsoft.com/office/drawing/2014/main" xmlns="" id="{BA2BC4EB-809A-4316-A1AD-355F01E6EB2B}"/>
              </a:ext>
            </a:extLst>
          </p:cNvPr>
          <p:cNvSpPr/>
          <p:nvPr/>
        </p:nvSpPr>
        <p:spPr>
          <a:xfrm>
            <a:off x="2463575" y="5855532"/>
            <a:ext cx="12778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2021</a:t>
            </a:r>
            <a:endParaRPr lang="ms-MY" dirty="0"/>
          </a:p>
        </p:txBody>
      </p:sp>
      <p:sp>
        <p:nvSpPr>
          <p:cNvPr id="330" name="Rectangle 70">
            <a:extLst>
              <a:ext uri="{FF2B5EF4-FFF2-40B4-BE49-F238E27FC236}">
                <a16:creationId xmlns:a16="http://schemas.microsoft.com/office/drawing/2014/main" xmlns="" id="{BA2BC4EB-809A-4316-A1AD-355F01E6EB2B}"/>
              </a:ext>
            </a:extLst>
          </p:cNvPr>
          <p:cNvSpPr/>
          <p:nvPr/>
        </p:nvSpPr>
        <p:spPr>
          <a:xfrm>
            <a:off x="4229780" y="5817432"/>
            <a:ext cx="12778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2019</a:t>
            </a:r>
            <a:endParaRPr lang="ms-MY" dirty="0"/>
          </a:p>
        </p:txBody>
      </p:sp>
      <p:sp>
        <p:nvSpPr>
          <p:cNvPr id="331" name="Rectangle 70">
            <a:extLst>
              <a:ext uri="{FF2B5EF4-FFF2-40B4-BE49-F238E27FC236}">
                <a16:creationId xmlns:a16="http://schemas.microsoft.com/office/drawing/2014/main" xmlns="" id="{BA2BC4EB-809A-4316-A1AD-355F01E6EB2B}"/>
              </a:ext>
            </a:extLst>
          </p:cNvPr>
          <p:cNvSpPr/>
          <p:nvPr/>
        </p:nvSpPr>
        <p:spPr>
          <a:xfrm>
            <a:off x="5404421" y="5817432"/>
            <a:ext cx="12778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2020</a:t>
            </a:r>
            <a:endParaRPr lang="ms-MY" dirty="0"/>
          </a:p>
        </p:txBody>
      </p:sp>
      <p:sp>
        <p:nvSpPr>
          <p:cNvPr id="332" name="Rectangle 70">
            <a:extLst>
              <a:ext uri="{FF2B5EF4-FFF2-40B4-BE49-F238E27FC236}">
                <a16:creationId xmlns:a16="http://schemas.microsoft.com/office/drawing/2014/main" xmlns="" id="{BA2BC4EB-809A-4316-A1AD-355F01E6EB2B}"/>
              </a:ext>
            </a:extLst>
          </p:cNvPr>
          <p:cNvSpPr/>
          <p:nvPr/>
        </p:nvSpPr>
        <p:spPr>
          <a:xfrm>
            <a:off x="6587711" y="5817432"/>
            <a:ext cx="12778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2021</a:t>
            </a:r>
            <a:endParaRPr lang="ms-MY" dirty="0"/>
          </a:p>
        </p:txBody>
      </p:sp>
      <p:sp>
        <p:nvSpPr>
          <p:cNvPr id="333" name="Rectangle 70">
            <a:extLst>
              <a:ext uri="{FF2B5EF4-FFF2-40B4-BE49-F238E27FC236}">
                <a16:creationId xmlns:a16="http://schemas.microsoft.com/office/drawing/2014/main" xmlns="" id="{BA2BC4EB-809A-4316-A1AD-355F01E6EB2B}"/>
              </a:ext>
            </a:extLst>
          </p:cNvPr>
          <p:cNvSpPr/>
          <p:nvPr/>
        </p:nvSpPr>
        <p:spPr>
          <a:xfrm>
            <a:off x="8394232" y="5836482"/>
            <a:ext cx="12778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2019</a:t>
            </a:r>
            <a:endParaRPr lang="ms-MY" dirty="0"/>
          </a:p>
        </p:txBody>
      </p:sp>
      <p:sp>
        <p:nvSpPr>
          <p:cNvPr id="334" name="Rectangle 70">
            <a:extLst>
              <a:ext uri="{FF2B5EF4-FFF2-40B4-BE49-F238E27FC236}">
                <a16:creationId xmlns:a16="http://schemas.microsoft.com/office/drawing/2014/main" xmlns="" id="{BA2BC4EB-809A-4316-A1AD-355F01E6EB2B}"/>
              </a:ext>
            </a:extLst>
          </p:cNvPr>
          <p:cNvSpPr/>
          <p:nvPr/>
        </p:nvSpPr>
        <p:spPr>
          <a:xfrm>
            <a:off x="9568873" y="5836482"/>
            <a:ext cx="12778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2020</a:t>
            </a:r>
            <a:endParaRPr lang="ms-MY" dirty="0"/>
          </a:p>
        </p:txBody>
      </p:sp>
      <p:sp>
        <p:nvSpPr>
          <p:cNvPr id="335" name="Rectangle 70">
            <a:extLst>
              <a:ext uri="{FF2B5EF4-FFF2-40B4-BE49-F238E27FC236}">
                <a16:creationId xmlns:a16="http://schemas.microsoft.com/office/drawing/2014/main" xmlns="" id="{BA2BC4EB-809A-4316-A1AD-355F01E6EB2B}"/>
              </a:ext>
            </a:extLst>
          </p:cNvPr>
          <p:cNvSpPr/>
          <p:nvPr/>
        </p:nvSpPr>
        <p:spPr>
          <a:xfrm>
            <a:off x="10752163" y="5836482"/>
            <a:ext cx="12778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2021</a:t>
            </a:r>
            <a:endParaRPr lang="ms-MY" dirty="0"/>
          </a:p>
        </p:txBody>
      </p:sp>
      <p:sp>
        <p:nvSpPr>
          <p:cNvPr id="336" name="TextBox 335"/>
          <p:cNvSpPr txBox="1"/>
          <p:nvPr/>
        </p:nvSpPr>
        <p:spPr>
          <a:xfrm>
            <a:off x="1015300" y="531065"/>
            <a:ext cx="1111862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600" dirty="0" smtClean="0">
                <a:solidFill>
                  <a:srgbClr val="0070C0"/>
                </a:solidFill>
                <a:latin typeface="Arial Narrow" pitchFamily="34" charset="0"/>
              </a:rPr>
              <a:t>РЕЗУЛЬТАТЫ КОМПЛЕКСНОЙ РАБОТЫ ОБУЧАЮЩИХСЯ 4-Х КЛАССОВ</a:t>
            </a:r>
            <a:endParaRPr lang="ru-RU" sz="2600" dirty="0">
              <a:solidFill>
                <a:srgbClr val="0070C0"/>
              </a:solidFill>
              <a:latin typeface="Arial Narrow" pitchFamily="34" charset="0"/>
            </a:endParaRPr>
          </a:p>
        </p:txBody>
      </p:sp>
      <p:cxnSp>
        <p:nvCxnSpPr>
          <p:cNvPr id="337" name="Прямая соединительная линия 336"/>
          <p:cNvCxnSpPr/>
          <p:nvPr/>
        </p:nvCxnSpPr>
        <p:spPr>
          <a:xfrm flipH="1">
            <a:off x="5326638" y="1105932"/>
            <a:ext cx="6696000" cy="0"/>
          </a:xfrm>
          <a:prstGeom prst="line">
            <a:avLst/>
          </a:prstGeom>
          <a:ln w="95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702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www.culture.ru/storage/images/2088745eed4913add79e040040f3484d/961269336bd88f8e602b2aa5269fdc2d.jpe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20260" b="33380"/>
          <a:stretch>
            <a:fillRect/>
          </a:stretch>
        </p:blipFill>
        <p:spPr bwMode="auto">
          <a:xfrm>
            <a:off x="0" y="3670300"/>
            <a:ext cx="12192000" cy="3175000"/>
          </a:xfrm>
          <a:prstGeom prst="rect">
            <a:avLst/>
          </a:prstGeom>
          <a:noFill/>
        </p:spPr>
      </p:pic>
      <p:sp>
        <p:nvSpPr>
          <p:cNvPr id="29" name="Прямоугольник 28"/>
          <p:cNvSpPr/>
          <p:nvPr/>
        </p:nvSpPr>
        <p:spPr>
          <a:xfrm>
            <a:off x="0" y="0"/>
            <a:ext cx="12192000" cy="11938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A9B21-019D-4FE3-BF83-6669665EC3D8}" type="slidenum">
              <a:rPr lang="ru-RU" sz="900" smtClean="0">
                <a:latin typeface="Arial Narrow" panose="020B0606020202030204" pitchFamily="34" charset="0"/>
              </a:rPr>
              <a:pPr/>
              <a:t>17</a:t>
            </a:fld>
            <a:endParaRPr lang="ru-RU" sz="900" dirty="0">
              <a:latin typeface="Arial Narrow" panose="020B0606020202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14300" y="416765"/>
            <a:ext cx="1224822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6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РАСПРЕДЕЛЕНИЕ УЧАЩИХСЯ 7-Х КЛАССОВ ПО УРОВНЯМ СФОРМИРОВАННОСТИ УУД</a:t>
            </a:r>
            <a:endParaRPr lang="ru-RU" sz="26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2074" y="1242865"/>
            <a:ext cx="331522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dirty="0" smtClean="0">
                <a:latin typeface="Arial Narrow" panose="020B0606020202030204" pitchFamily="34" charset="0"/>
              </a:rPr>
              <a:t>недостаточный </a:t>
            </a:r>
            <a:endParaRPr lang="ru-RU" sz="2600" dirty="0">
              <a:latin typeface="Arial Narrow" panose="020B0606020202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6969" y="1248554"/>
            <a:ext cx="269208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dirty="0" smtClean="0">
                <a:latin typeface="Arial Narrow" panose="020B0606020202030204" pitchFamily="34" charset="0"/>
              </a:rPr>
              <a:t>базовый</a:t>
            </a:r>
            <a:endParaRPr lang="ru-RU" sz="2600" dirty="0">
              <a:latin typeface="Arial Narrow" panose="020B0606020202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83740" y="1240162"/>
            <a:ext cx="269208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dirty="0" smtClean="0">
                <a:latin typeface="Arial Narrow" panose="020B0606020202030204" pitchFamily="34" charset="0"/>
              </a:rPr>
              <a:t>повышенный</a:t>
            </a:r>
            <a:endParaRPr lang="ru-RU" sz="2600" dirty="0">
              <a:latin typeface="Arial Narrow" panose="020B0606020202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2353" y="2229658"/>
            <a:ext cx="110379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5,76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51356" y="1670733"/>
            <a:ext cx="110379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53,7</a:t>
            </a:r>
            <a:endParaRPr lang="ru-RU" sz="26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52994" y="1731296"/>
            <a:ext cx="110379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40,54</a:t>
            </a:r>
            <a:endParaRPr lang="ru-RU" sz="26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44995" y="2560182"/>
            <a:ext cx="110379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4,3</a:t>
            </a:r>
            <a:endParaRPr lang="ru-RU" sz="26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62773" y="2225201"/>
            <a:ext cx="71686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b="1" dirty="0">
                <a:solidFill>
                  <a:srgbClr val="C00000"/>
                </a:solidFill>
                <a:latin typeface="Arial Narrow" panose="020B0606020202030204" pitchFamily="34" charset="0"/>
              </a:rPr>
              <a:t>54,4</a:t>
            </a:r>
            <a:endParaRPr lang="ru-RU" sz="2600" b="1" dirty="0">
              <a:solidFill>
                <a:srgbClr val="C0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439610" y="2266237"/>
            <a:ext cx="71686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b="1" dirty="0">
                <a:solidFill>
                  <a:srgbClr val="C00000"/>
                </a:solidFill>
                <a:latin typeface="Arial Narrow" panose="020B0606020202030204" pitchFamily="34" charset="0"/>
              </a:rPr>
              <a:t>41,3</a:t>
            </a:r>
            <a:endParaRPr lang="ru-RU" sz="2600" b="1" dirty="0">
              <a:solidFill>
                <a:srgbClr val="C00000"/>
              </a:solidFill>
            </a:endParaRPr>
          </a:p>
        </p:txBody>
      </p:sp>
      <p:sp>
        <p:nvSpPr>
          <p:cNvPr id="14" name="Шестиугольник 13"/>
          <p:cNvSpPr/>
          <p:nvPr/>
        </p:nvSpPr>
        <p:spPr>
          <a:xfrm>
            <a:off x="1053577" y="2746130"/>
            <a:ext cx="1930084" cy="708270"/>
          </a:xfrm>
          <a:custGeom>
            <a:avLst/>
            <a:gdLst>
              <a:gd name="connsiteX0" fmla="*/ 0 w 3114675"/>
              <a:gd name="connsiteY0" fmla="*/ 1013026 h 2026051"/>
              <a:gd name="connsiteX1" fmla="*/ 506513 w 3114675"/>
              <a:gd name="connsiteY1" fmla="*/ 0 h 2026051"/>
              <a:gd name="connsiteX2" fmla="*/ 2608162 w 3114675"/>
              <a:gd name="connsiteY2" fmla="*/ 0 h 2026051"/>
              <a:gd name="connsiteX3" fmla="*/ 3114675 w 3114675"/>
              <a:gd name="connsiteY3" fmla="*/ 1013026 h 2026051"/>
              <a:gd name="connsiteX4" fmla="*/ 2608162 w 3114675"/>
              <a:gd name="connsiteY4" fmla="*/ 2026051 h 2026051"/>
              <a:gd name="connsiteX5" fmla="*/ 506513 w 3114675"/>
              <a:gd name="connsiteY5" fmla="*/ 2026051 h 2026051"/>
              <a:gd name="connsiteX6" fmla="*/ 0 w 3114675"/>
              <a:gd name="connsiteY6" fmla="*/ 1013026 h 2026051"/>
              <a:gd name="connsiteX0" fmla="*/ 0 w 3114675"/>
              <a:gd name="connsiteY0" fmla="*/ 1020646 h 2033671"/>
              <a:gd name="connsiteX1" fmla="*/ 117893 w 3114675"/>
              <a:gd name="connsiteY1" fmla="*/ 0 h 2033671"/>
              <a:gd name="connsiteX2" fmla="*/ 2608162 w 3114675"/>
              <a:gd name="connsiteY2" fmla="*/ 7620 h 2033671"/>
              <a:gd name="connsiteX3" fmla="*/ 3114675 w 3114675"/>
              <a:gd name="connsiteY3" fmla="*/ 1020646 h 2033671"/>
              <a:gd name="connsiteX4" fmla="*/ 2608162 w 3114675"/>
              <a:gd name="connsiteY4" fmla="*/ 2033671 h 2033671"/>
              <a:gd name="connsiteX5" fmla="*/ 506513 w 3114675"/>
              <a:gd name="connsiteY5" fmla="*/ 2033671 h 2033671"/>
              <a:gd name="connsiteX6" fmla="*/ 0 w 3114675"/>
              <a:gd name="connsiteY6" fmla="*/ 1020646 h 2033671"/>
              <a:gd name="connsiteX0" fmla="*/ 0 w 3114675"/>
              <a:gd name="connsiteY0" fmla="*/ 1020646 h 2033671"/>
              <a:gd name="connsiteX1" fmla="*/ 117893 w 3114675"/>
              <a:gd name="connsiteY1" fmla="*/ 0 h 2033671"/>
              <a:gd name="connsiteX2" fmla="*/ 1167982 w 3114675"/>
              <a:gd name="connsiteY2" fmla="*/ 15240 h 2033671"/>
              <a:gd name="connsiteX3" fmla="*/ 3114675 w 3114675"/>
              <a:gd name="connsiteY3" fmla="*/ 1020646 h 2033671"/>
              <a:gd name="connsiteX4" fmla="*/ 2608162 w 3114675"/>
              <a:gd name="connsiteY4" fmla="*/ 2033671 h 2033671"/>
              <a:gd name="connsiteX5" fmla="*/ 506513 w 3114675"/>
              <a:gd name="connsiteY5" fmla="*/ 2033671 h 2033671"/>
              <a:gd name="connsiteX6" fmla="*/ 0 w 3114675"/>
              <a:gd name="connsiteY6" fmla="*/ 1020646 h 2033671"/>
              <a:gd name="connsiteX0" fmla="*/ 0 w 2608162"/>
              <a:gd name="connsiteY0" fmla="*/ 1020646 h 2033671"/>
              <a:gd name="connsiteX1" fmla="*/ 117893 w 2608162"/>
              <a:gd name="connsiteY1" fmla="*/ 0 h 2033671"/>
              <a:gd name="connsiteX2" fmla="*/ 1167982 w 2608162"/>
              <a:gd name="connsiteY2" fmla="*/ 15240 h 2033671"/>
              <a:gd name="connsiteX3" fmla="*/ 2002155 w 2608162"/>
              <a:gd name="connsiteY3" fmla="*/ 647266 h 2033671"/>
              <a:gd name="connsiteX4" fmla="*/ 2608162 w 2608162"/>
              <a:gd name="connsiteY4" fmla="*/ 2033671 h 2033671"/>
              <a:gd name="connsiteX5" fmla="*/ 506513 w 2608162"/>
              <a:gd name="connsiteY5" fmla="*/ 2033671 h 2033671"/>
              <a:gd name="connsiteX6" fmla="*/ 0 w 2608162"/>
              <a:gd name="connsiteY6" fmla="*/ 1020646 h 2033671"/>
              <a:gd name="connsiteX0" fmla="*/ 0 w 3095842"/>
              <a:gd name="connsiteY0" fmla="*/ 1020646 h 2033671"/>
              <a:gd name="connsiteX1" fmla="*/ 117893 w 3095842"/>
              <a:gd name="connsiteY1" fmla="*/ 0 h 2033671"/>
              <a:gd name="connsiteX2" fmla="*/ 1167982 w 3095842"/>
              <a:gd name="connsiteY2" fmla="*/ 15240 h 2033671"/>
              <a:gd name="connsiteX3" fmla="*/ 2002155 w 3095842"/>
              <a:gd name="connsiteY3" fmla="*/ 647266 h 2033671"/>
              <a:gd name="connsiteX4" fmla="*/ 3095842 w 3095842"/>
              <a:gd name="connsiteY4" fmla="*/ 662071 h 2033671"/>
              <a:gd name="connsiteX5" fmla="*/ 506513 w 3095842"/>
              <a:gd name="connsiteY5" fmla="*/ 2033671 h 2033671"/>
              <a:gd name="connsiteX6" fmla="*/ 0 w 3095842"/>
              <a:gd name="connsiteY6" fmla="*/ 1020646 h 2033671"/>
              <a:gd name="connsiteX0" fmla="*/ 0 w 3097313"/>
              <a:gd name="connsiteY0" fmla="*/ 1020646 h 1698391"/>
              <a:gd name="connsiteX1" fmla="*/ 117893 w 3097313"/>
              <a:gd name="connsiteY1" fmla="*/ 0 h 1698391"/>
              <a:gd name="connsiteX2" fmla="*/ 1167982 w 3097313"/>
              <a:gd name="connsiteY2" fmla="*/ 15240 h 1698391"/>
              <a:gd name="connsiteX3" fmla="*/ 2002155 w 3097313"/>
              <a:gd name="connsiteY3" fmla="*/ 647266 h 1698391"/>
              <a:gd name="connsiteX4" fmla="*/ 3095842 w 3097313"/>
              <a:gd name="connsiteY4" fmla="*/ 662071 h 1698391"/>
              <a:gd name="connsiteX5" fmla="*/ 3097313 w 3097313"/>
              <a:gd name="connsiteY5" fmla="*/ 1698391 h 1698391"/>
              <a:gd name="connsiteX6" fmla="*/ 0 w 3097313"/>
              <a:gd name="connsiteY6" fmla="*/ 1020646 h 1698391"/>
              <a:gd name="connsiteX0" fmla="*/ 0 w 2990633"/>
              <a:gd name="connsiteY0" fmla="*/ 1607386 h 1698391"/>
              <a:gd name="connsiteX1" fmla="*/ 11213 w 2990633"/>
              <a:gd name="connsiteY1" fmla="*/ 0 h 1698391"/>
              <a:gd name="connsiteX2" fmla="*/ 1061302 w 2990633"/>
              <a:gd name="connsiteY2" fmla="*/ 15240 h 1698391"/>
              <a:gd name="connsiteX3" fmla="*/ 1895475 w 2990633"/>
              <a:gd name="connsiteY3" fmla="*/ 647266 h 1698391"/>
              <a:gd name="connsiteX4" fmla="*/ 2989162 w 2990633"/>
              <a:gd name="connsiteY4" fmla="*/ 662071 h 1698391"/>
              <a:gd name="connsiteX5" fmla="*/ 2990633 w 2990633"/>
              <a:gd name="connsiteY5" fmla="*/ 1698391 h 1698391"/>
              <a:gd name="connsiteX6" fmla="*/ 0 w 2990633"/>
              <a:gd name="connsiteY6" fmla="*/ 1607386 h 1698391"/>
              <a:gd name="connsiteX0" fmla="*/ 0 w 2983013"/>
              <a:gd name="connsiteY0" fmla="*/ 1645486 h 1698391"/>
              <a:gd name="connsiteX1" fmla="*/ 3593 w 2983013"/>
              <a:gd name="connsiteY1" fmla="*/ 0 h 1698391"/>
              <a:gd name="connsiteX2" fmla="*/ 1053682 w 2983013"/>
              <a:gd name="connsiteY2" fmla="*/ 15240 h 1698391"/>
              <a:gd name="connsiteX3" fmla="*/ 1887855 w 2983013"/>
              <a:gd name="connsiteY3" fmla="*/ 647266 h 1698391"/>
              <a:gd name="connsiteX4" fmla="*/ 2981542 w 2983013"/>
              <a:gd name="connsiteY4" fmla="*/ 662071 h 1698391"/>
              <a:gd name="connsiteX5" fmla="*/ 2983013 w 2983013"/>
              <a:gd name="connsiteY5" fmla="*/ 1698391 h 1698391"/>
              <a:gd name="connsiteX6" fmla="*/ 0 w 2983013"/>
              <a:gd name="connsiteY6" fmla="*/ 1645486 h 1698391"/>
              <a:gd name="connsiteX0" fmla="*/ 6598 w 2980086"/>
              <a:gd name="connsiteY0" fmla="*/ 1664536 h 1698391"/>
              <a:gd name="connsiteX1" fmla="*/ 666 w 2980086"/>
              <a:gd name="connsiteY1" fmla="*/ 0 h 1698391"/>
              <a:gd name="connsiteX2" fmla="*/ 1050755 w 2980086"/>
              <a:gd name="connsiteY2" fmla="*/ 15240 h 1698391"/>
              <a:gd name="connsiteX3" fmla="*/ 1884928 w 2980086"/>
              <a:gd name="connsiteY3" fmla="*/ 647266 h 1698391"/>
              <a:gd name="connsiteX4" fmla="*/ 2978615 w 2980086"/>
              <a:gd name="connsiteY4" fmla="*/ 662071 h 1698391"/>
              <a:gd name="connsiteX5" fmla="*/ 2980086 w 2980086"/>
              <a:gd name="connsiteY5" fmla="*/ 1698391 h 1698391"/>
              <a:gd name="connsiteX6" fmla="*/ 6598 w 2980086"/>
              <a:gd name="connsiteY6" fmla="*/ 1664536 h 1698391"/>
              <a:gd name="connsiteX0" fmla="*/ 19000 w 2979788"/>
              <a:gd name="connsiteY0" fmla="*/ 1689936 h 1698391"/>
              <a:gd name="connsiteX1" fmla="*/ 368 w 2979788"/>
              <a:gd name="connsiteY1" fmla="*/ 0 h 1698391"/>
              <a:gd name="connsiteX2" fmla="*/ 1050457 w 2979788"/>
              <a:gd name="connsiteY2" fmla="*/ 15240 h 1698391"/>
              <a:gd name="connsiteX3" fmla="*/ 1884630 w 2979788"/>
              <a:gd name="connsiteY3" fmla="*/ 647266 h 1698391"/>
              <a:gd name="connsiteX4" fmla="*/ 2978317 w 2979788"/>
              <a:gd name="connsiteY4" fmla="*/ 662071 h 1698391"/>
              <a:gd name="connsiteX5" fmla="*/ 2979788 w 2979788"/>
              <a:gd name="connsiteY5" fmla="*/ 1698391 h 1698391"/>
              <a:gd name="connsiteX6" fmla="*/ 19000 w 2979788"/>
              <a:gd name="connsiteY6" fmla="*/ 1689936 h 1698391"/>
              <a:gd name="connsiteX0" fmla="*/ 3592 w 2980255"/>
              <a:gd name="connsiteY0" fmla="*/ 1693111 h 1698391"/>
              <a:gd name="connsiteX1" fmla="*/ 835 w 2980255"/>
              <a:gd name="connsiteY1" fmla="*/ 0 h 1698391"/>
              <a:gd name="connsiteX2" fmla="*/ 1050924 w 2980255"/>
              <a:gd name="connsiteY2" fmla="*/ 15240 h 1698391"/>
              <a:gd name="connsiteX3" fmla="*/ 1885097 w 2980255"/>
              <a:gd name="connsiteY3" fmla="*/ 647266 h 1698391"/>
              <a:gd name="connsiteX4" fmla="*/ 2978784 w 2980255"/>
              <a:gd name="connsiteY4" fmla="*/ 662071 h 1698391"/>
              <a:gd name="connsiteX5" fmla="*/ 2980255 w 2980255"/>
              <a:gd name="connsiteY5" fmla="*/ 1698391 h 1698391"/>
              <a:gd name="connsiteX6" fmla="*/ 3592 w 2980255"/>
              <a:gd name="connsiteY6" fmla="*/ 1693111 h 1698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80255" h="1698391">
                <a:moveTo>
                  <a:pt x="3592" y="1693111"/>
                </a:moveTo>
                <a:cubicBezTo>
                  <a:pt x="7330" y="1157316"/>
                  <a:pt x="-2903" y="535795"/>
                  <a:pt x="835" y="0"/>
                </a:cubicBezTo>
                <a:lnTo>
                  <a:pt x="1050924" y="15240"/>
                </a:lnTo>
                <a:lnTo>
                  <a:pt x="1885097" y="647266"/>
                </a:lnTo>
                <a:lnTo>
                  <a:pt x="2978784" y="662071"/>
                </a:lnTo>
                <a:cubicBezTo>
                  <a:pt x="2979274" y="1007511"/>
                  <a:pt x="2979765" y="1352951"/>
                  <a:pt x="2980255" y="1698391"/>
                </a:cubicBezTo>
                <a:lnTo>
                  <a:pt x="3592" y="1693111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600"/>
          </a:p>
        </p:txBody>
      </p:sp>
      <p:sp>
        <p:nvSpPr>
          <p:cNvPr id="16" name="Шестиугольник 13"/>
          <p:cNvSpPr/>
          <p:nvPr/>
        </p:nvSpPr>
        <p:spPr>
          <a:xfrm>
            <a:off x="4919872" y="2108200"/>
            <a:ext cx="1930084" cy="1417964"/>
          </a:xfrm>
          <a:custGeom>
            <a:avLst/>
            <a:gdLst>
              <a:gd name="connsiteX0" fmla="*/ 0 w 3114675"/>
              <a:gd name="connsiteY0" fmla="*/ 1013026 h 2026051"/>
              <a:gd name="connsiteX1" fmla="*/ 506513 w 3114675"/>
              <a:gd name="connsiteY1" fmla="*/ 0 h 2026051"/>
              <a:gd name="connsiteX2" fmla="*/ 2608162 w 3114675"/>
              <a:gd name="connsiteY2" fmla="*/ 0 h 2026051"/>
              <a:gd name="connsiteX3" fmla="*/ 3114675 w 3114675"/>
              <a:gd name="connsiteY3" fmla="*/ 1013026 h 2026051"/>
              <a:gd name="connsiteX4" fmla="*/ 2608162 w 3114675"/>
              <a:gd name="connsiteY4" fmla="*/ 2026051 h 2026051"/>
              <a:gd name="connsiteX5" fmla="*/ 506513 w 3114675"/>
              <a:gd name="connsiteY5" fmla="*/ 2026051 h 2026051"/>
              <a:gd name="connsiteX6" fmla="*/ 0 w 3114675"/>
              <a:gd name="connsiteY6" fmla="*/ 1013026 h 2026051"/>
              <a:gd name="connsiteX0" fmla="*/ 0 w 3114675"/>
              <a:gd name="connsiteY0" fmla="*/ 1020646 h 2033671"/>
              <a:gd name="connsiteX1" fmla="*/ 117893 w 3114675"/>
              <a:gd name="connsiteY1" fmla="*/ 0 h 2033671"/>
              <a:gd name="connsiteX2" fmla="*/ 2608162 w 3114675"/>
              <a:gd name="connsiteY2" fmla="*/ 7620 h 2033671"/>
              <a:gd name="connsiteX3" fmla="*/ 3114675 w 3114675"/>
              <a:gd name="connsiteY3" fmla="*/ 1020646 h 2033671"/>
              <a:gd name="connsiteX4" fmla="*/ 2608162 w 3114675"/>
              <a:gd name="connsiteY4" fmla="*/ 2033671 h 2033671"/>
              <a:gd name="connsiteX5" fmla="*/ 506513 w 3114675"/>
              <a:gd name="connsiteY5" fmla="*/ 2033671 h 2033671"/>
              <a:gd name="connsiteX6" fmla="*/ 0 w 3114675"/>
              <a:gd name="connsiteY6" fmla="*/ 1020646 h 2033671"/>
              <a:gd name="connsiteX0" fmla="*/ 0 w 3114675"/>
              <a:gd name="connsiteY0" fmla="*/ 1020646 h 2033671"/>
              <a:gd name="connsiteX1" fmla="*/ 117893 w 3114675"/>
              <a:gd name="connsiteY1" fmla="*/ 0 h 2033671"/>
              <a:gd name="connsiteX2" fmla="*/ 1167982 w 3114675"/>
              <a:gd name="connsiteY2" fmla="*/ 15240 h 2033671"/>
              <a:gd name="connsiteX3" fmla="*/ 3114675 w 3114675"/>
              <a:gd name="connsiteY3" fmla="*/ 1020646 h 2033671"/>
              <a:gd name="connsiteX4" fmla="*/ 2608162 w 3114675"/>
              <a:gd name="connsiteY4" fmla="*/ 2033671 h 2033671"/>
              <a:gd name="connsiteX5" fmla="*/ 506513 w 3114675"/>
              <a:gd name="connsiteY5" fmla="*/ 2033671 h 2033671"/>
              <a:gd name="connsiteX6" fmla="*/ 0 w 3114675"/>
              <a:gd name="connsiteY6" fmla="*/ 1020646 h 2033671"/>
              <a:gd name="connsiteX0" fmla="*/ 0 w 2608162"/>
              <a:gd name="connsiteY0" fmla="*/ 1020646 h 2033671"/>
              <a:gd name="connsiteX1" fmla="*/ 117893 w 2608162"/>
              <a:gd name="connsiteY1" fmla="*/ 0 h 2033671"/>
              <a:gd name="connsiteX2" fmla="*/ 1167982 w 2608162"/>
              <a:gd name="connsiteY2" fmla="*/ 15240 h 2033671"/>
              <a:gd name="connsiteX3" fmla="*/ 2002155 w 2608162"/>
              <a:gd name="connsiteY3" fmla="*/ 647266 h 2033671"/>
              <a:gd name="connsiteX4" fmla="*/ 2608162 w 2608162"/>
              <a:gd name="connsiteY4" fmla="*/ 2033671 h 2033671"/>
              <a:gd name="connsiteX5" fmla="*/ 506513 w 2608162"/>
              <a:gd name="connsiteY5" fmla="*/ 2033671 h 2033671"/>
              <a:gd name="connsiteX6" fmla="*/ 0 w 2608162"/>
              <a:gd name="connsiteY6" fmla="*/ 1020646 h 2033671"/>
              <a:gd name="connsiteX0" fmla="*/ 0 w 3095842"/>
              <a:gd name="connsiteY0" fmla="*/ 1020646 h 2033671"/>
              <a:gd name="connsiteX1" fmla="*/ 117893 w 3095842"/>
              <a:gd name="connsiteY1" fmla="*/ 0 h 2033671"/>
              <a:gd name="connsiteX2" fmla="*/ 1167982 w 3095842"/>
              <a:gd name="connsiteY2" fmla="*/ 15240 h 2033671"/>
              <a:gd name="connsiteX3" fmla="*/ 2002155 w 3095842"/>
              <a:gd name="connsiteY3" fmla="*/ 647266 h 2033671"/>
              <a:gd name="connsiteX4" fmla="*/ 3095842 w 3095842"/>
              <a:gd name="connsiteY4" fmla="*/ 662071 h 2033671"/>
              <a:gd name="connsiteX5" fmla="*/ 506513 w 3095842"/>
              <a:gd name="connsiteY5" fmla="*/ 2033671 h 2033671"/>
              <a:gd name="connsiteX6" fmla="*/ 0 w 3095842"/>
              <a:gd name="connsiteY6" fmla="*/ 1020646 h 2033671"/>
              <a:gd name="connsiteX0" fmla="*/ 0 w 3097313"/>
              <a:gd name="connsiteY0" fmla="*/ 1020646 h 1698391"/>
              <a:gd name="connsiteX1" fmla="*/ 117893 w 3097313"/>
              <a:gd name="connsiteY1" fmla="*/ 0 h 1698391"/>
              <a:gd name="connsiteX2" fmla="*/ 1167982 w 3097313"/>
              <a:gd name="connsiteY2" fmla="*/ 15240 h 1698391"/>
              <a:gd name="connsiteX3" fmla="*/ 2002155 w 3097313"/>
              <a:gd name="connsiteY3" fmla="*/ 647266 h 1698391"/>
              <a:gd name="connsiteX4" fmla="*/ 3095842 w 3097313"/>
              <a:gd name="connsiteY4" fmla="*/ 662071 h 1698391"/>
              <a:gd name="connsiteX5" fmla="*/ 3097313 w 3097313"/>
              <a:gd name="connsiteY5" fmla="*/ 1698391 h 1698391"/>
              <a:gd name="connsiteX6" fmla="*/ 0 w 3097313"/>
              <a:gd name="connsiteY6" fmla="*/ 1020646 h 1698391"/>
              <a:gd name="connsiteX0" fmla="*/ 0 w 2990633"/>
              <a:gd name="connsiteY0" fmla="*/ 1607386 h 1698391"/>
              <a:gd name="connsiteX1" fmla="*/ 11213 w 2990633"/>
              <a:gd name="connsiteY1" fmla="*/ 0 h 1698391"/>
              <a:gd name="connsiteX2" fmla="*/ 1061302 w 2990633"/>
              <a:gd name="connsiteY2" fmla="*/ 15240 h 1698391"/>
              <a:gd name="connsiteX3" fmla="*/ 1895475 w 2990633"/>
              <a:gd name="connsiteY3" fmla="*/ 647266 h 1698391"/>
              <a:gd name="connsiteX4" fmla="*/ 2989162 w 2990633"/>
              <a:gd name="connsiteY4" fmla="*/ 662071 h 1698391"/>
              <a:gd name="connsiteX5" fmla="*/ 2990633 w 2990633"/>
              <a:gd name="connsiteY5" fmla="*/ 1698391 h 1698391"/>
              <a:gd name="connsiteX6" fmla="*/ 0 w 2990633"/>
              <a:gd name="connsiteY6" fmla="*/ 1607386 h 1698391"/>
              <a:gd name="connsiteX0" fmla="*/ 0 w 2983013"/>
              <a:gd name="connsiteY0" fmla="*/ 1645486 h 1698391"/>
              <a:gd name="connsiteX1" fmla="*/ 3593 w 2983013"/>
              <a:gd name="connsiteY1" fmla="*/ 0 h 1698391"/>
              <a:gd name="connsiteX2" fmla="*/ 1053682 w 2983013"/>
              <a:gd name="connsiteY2" fmla="*/ 15240 h 1698391"/>
              <a:gd name="connsiteX3" fmla="*/ 1887855 w 2983013"/>
              <a:gd name="connsiteY3" fmla="*/ 647266 h 1698391"/>
              <a:gd name="connsiteX4" fmla="*/ 2981542 w 2983013"/>
              <a:gd name="connsiteY4" fmla="*/ 662071 h 1698391"/>
              <a:gd name="connsiteX5" fmla="*/ 2983013 w 2983013"/>
              <a:gd name="connsiteY5" fmla="*/ 1698391 h 1698391"/>
              <a:gd name="connsiteX6" fmla="*/ 0 w 2983013"/>
              <a:gd name="connsiteY6" fmla="*/ 1645486 h 1698391"/>
              <a:gd name="connsiteX0" fmla="*/ 6598 w 2980086"/>
              <a:gd name="connsiteY0" fmla="*/ 1664536 h 1698391"/>
              <a:gd name="connsiteX1" fmla="*/ 666 w 2980086"/>
              <a:gd name="connsiteY1" fmla="*/ 0 h 1698391"/>
              <a:gd name="connsiteX2" fmla="*/ 1050755 w 2980086"/>
              <a:gd name="connsiteY2" fmla="*/ 15240 h 1698391"/>
              <a:gd name="connsiteX3" fmla="*/ 1884928 w 2980086"/>
              <a:gd name="connsiteY3" fmla="*/ 647266 h 1698391"/>
              <a:gd name="connsiteX4" fmla="*/ 2978615 w 2980086"/>
              <a:gd name="connsiteY4" fmla="*/ 662071 h 1698391"/>
              <a:gd name="connsiteX5" fmla="*/ 2980086 w 2980086"/>
              <a:gd name="connsiteY5" fmla="*/ 1698391 h 1698391"/>
              <a:gd name="connsiteX6" fmla="*/ 6598 w 2980086"/>
              <a:gd name="connsiteY6" fmla="*/ 1664536 h 1698391"/>
              <a:gd name="connsiteX0" fmla="*/ 19000 w 2979788"/>
              <a:gd name="connsiteY0" fmla="*/ 1689936 h 1698391"/>
              <a:gd name="connsiteX1" fmla="*/ 368 w 2979788"/>
              <a:gd name="connsiteY1" fmla="*/ 0 h 1698391"/>
              <a:gd name="connsiteX2" fmla="*/ 1050457 w 2979788"/>
              <a:gd name="connsiteY2" fmla="*/ 15240 h 1698391"/>
              <a:gd name="connsiteX3" fmla="*/ 1884630 w 2979788"/>
              <a:gd name="connsiteY3" fmla="*/ 647266 h 1698391"/>
              <a:gd name="connsiteX4" fmla="*/ 2978317 w 2979788"/>
              <a:gd name="connsiteY4" fmla="*/ 662071 h 1698391"/>
              <a:gd name="connsiteX5" fmla="*/ 2979788 w 2979788"/>
              <a:gd name="connsiteY5" fmla="*/ 1698391 h 1698391"/>
              <a:gd name="connsiteX6" fmla="*/ 19000 w 2979788"/>
              <a:gd name="connsiteY6" fmla="*/ 1689936 h 1698391"/>
              <a:gd name="connsiteX0" fmla="*/ 3592 w 2980255"/>
              <a:gd name="connsiteY0" fmla="*/ 1693111 h 1698391"/>
              <a:gd name="connsiteX1" fmla="*/ 835 w 2980255"/>
              <a:gd name="connsiteY1" fmla="*/ 0 h 1698391"/>
              <a:gd name="connsiteX2" fmla="*/ 1050924 w 2980255"/>
              <a:gd name="connsiteY2" fmla="*/ 15240 h 1698391"/>
              <a:gd name="connsiteX3" fmla="*/ 1885097 w 2980255"/>
              <a:gd name="connsiteY3" fmla="*/ 647266 h 1698391"/>
              <a:gd name="connsiteX4" fmla="*/ 2978784 w 2980255"/>
              <a:gd name="connsiteY4" fmla="*/ 662071 h 1698391"/>
              <a:gd name="connsiteX5" fmla="*/ 2980255 w 2980255"/>
              <a:gd name="connsiteY5" fmla="*/ 1698391 h 1698391"/>
              <a:gd name="connsiteX6" fmla="*/ 3592 w 2980255"/>
              <a:gd name="connsiteY6" fmla="*/ 1693111 h 1698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80255" h="1698391">
                <a:moveTo>
                  <a:pt x="3592" y="1693111"/>
                </a:moveTo>
                <a:cubicBezTo>
                  <a:pt x="7330" y="1157316"/>
                  <a:pt x="-2903" y="535795"/>
                  <a:pt x="835" y="0"/>
                </a:cubicBezTo>
                <a:lnTo>
                  <a:pt x="1050924" y="15240"/>
                </a:lnTo>
                <a:lnTo>
                  <a:pt x="1885097" y="647266"/>
                </a:lnTo>
                <a:lnTo>
                  <a:pt x="2978784" y="662071"/>
                </a:lnTo>
                <a:cubicBezTo>
                  <a:pt x="2979274" y="1007511"/>
                  <a:pt x="2979765" y="1352951"/>
                  <a:pt x="2980255" y="1698391"/>
                </a:cubicBezTo>
                <a:lnTo>
                  <a:pt x="3592" y="1693111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600"/>
          </a:p>
        </p:txBody>
      </p:sp>
      <p:sp>
        <p:nvSpPr>
          <p:cNvPr id="17" name="Шестиугольник 13"/>
          <p:cNvSpPr/>
          <p:nvPr/>
        </p:nvSpPr>
        <p:spPr>
          <a:xfrm>
            <a:off x="9225043" y="2141681"/>
            <a:ext cx="1930084" cy="1384481"/>
          </a:xfrm>
          <a:custGeom>
            <a:avLst/>
            <a:gdLst>
              <a:gd name="connsiteX0" fmla="*/ 0 w 3114675"/>
              <a:gd name="connsiteY0" fmla="*/ 1013026 h 2026051"/>
              <a:gd name="connsiteX1" fmla="*/ 506513 w 3114675"/>
              <a:gd name="connsiteY1" fmla="*/ 0 h 2026051"/>
              <a:gd name="connsiteX2" fmla="*/ 2608162 w 3114675"/>
              <a:gd name="connsiteY2" fmla="*/ 0 h 2026051"/>
              <a:gd name="connsiteX3" fmla="*/ 3114675 w 3114675"/>
              <a:gd name="connsiteY3" fmla="*/ 1013026 h 2026051"/>
              <a:gd name="connsiteX4" fmla="*/ 2608162 w 3114675"/>
              <a:gd name="connsiteY4" fmla="*/ 2026051 h 2026051"/>
              <a:gd name="connsiteX5" fmla="*/ 506513 w 3114675"/>
              <a:gd name="connsiteY5" fmla="*/ 2026051 h 2026051"/>
              <a:gd name="connsiteX6" fmla="*/ 0 w 3114675"/>
              <a:gd name="connsiteY6" fmla="*/ 1013026 h 2026051"/>
              <a:gd name="connsiteX0" fmla="*/ 0 w 3114675"/>
              <a:gd name="connsiteY0" fmla="*/ 1020646 h 2033671"/>
              <a:gd name="connsiteX1" fmla="*/ 117893 w 3114675"/>
              <a:gd name="connsiteY1" fmla="*/ 0 h 2033671"/>
              <a:gd name="connsiteX2" fmla="*/ 2608162 w 3114675"/>
              <a:gd name="connsiteY2" fmla="*/ 7620 h 2033671"/>
              <a:gd name="connsiteX3" fmla="*/ 3114675 w 3114675"/>
              <a:gd name="connsiteY3" fmla="*/ 1020646 h 2033671"/>
              <a:gd name="connsiteX4" fmla="*/ 2608162 w 3114675"/>
              <a:gd name="connsiteY4" fmla="*/ 2033671 h 2033671"/>
              <a:gd name="connsiteX5" fmla="*/ 506513 w 3114675"/>
              <a:gd name="connsiteY5" fmla="*/ 2033671 h 2033671"/>
              <a:gd name="connsiteX6" fmla="*/ 0 w 3114675"/>
              <a:gd name="connsiteY6" fmla="*/ 1020646 h 2033671"/>
              <a:gd name="connsiteX0" fmla="*/ 0 w 3114675"/>
              <a:gd name="connsiteY0" fmla="*/ 1020646 h 2033671"/>
              <a:gd name="connsiteX1" fmla="*/ 117893 w 3114675"/>
              <a:gd name="connsiteY1" fmla="*/ 0 h 2033671"/>
              <a:gd name="connsiteX2" fmla="*/ 1167982 w 3114675"/>
              <a:gd name="connsiteY2" fmla="*/ 15240 h 2033671"/>
              <a:gd name="connsiteX3" fmla="*/ 3114675 w 3114675"/>
              <a:gd name="connsiteY3" fmla="*/ 1020646 h 2033671"/>
              <a:gd name="connsiteX4" fmla="*/ 2608162 w 3114675"/>
              <a:gd name="connsiteY4" fmla="*/ 2033671 h 2033671"/>
              <a:gd name="connsiteX5" fmla="*/ 506513 w 3114675"/>
              <a:gd name="connsiteY5" fmla="*/ 2033671 h 2033671"/>
              <a:gd name="connsiteX6" fmla="*/ 0 w 3114675"/>
              <a:gd name="connsiteY6" fmla="*/ 1020646 h 2033671"/>
              <a:gd name="connsiteX0" fmla="*/ 0 w 2608162"/>
              <a:gd name="connsiteY0" fmla="*/ 1020646 h 2033671"/>
              <a:gd name="connsiteX1" fmla="*/ 117893 w 2608162"/>
              <a:gd name="connsiteY1" fmla="*/ 0 h 2033671"/>
              <a:gd name="connsiteX2" fmla="*/ 1167982 w 2608162"/>
              <a:gd name="connsiteY2" fmla="*/ 15240 h 2033671"/>
              <a:gd name="connsiteX3" fmla="*/ 2002155 w 2608162"/>
              <a:gd name="connsiteY3" fmla="*/ 647266 h 2033671"/>
              <a:gd name="connsiteX4" fmla="*/ 2608162 w 2608162"/>
              <a:gd name="connsiteY4" fmla="*/ 2033671 h 2033671"/>
              <a:gd name="connsiteX5" fmla="*/ 506513 w 2608162"/>
              <a:gd name="connsiteY5" fmla="*/ 2033671 h 2033671"/>
              <a:gd name="connsiteX6" fmla="*/ 0 w 2608162"/>
              <a:gd name="connsiteY6" fmla="*/ 1020646 h 2033671"/>
              <a:gd name="connsiteX0" fmla="*/ 0 w 3095842"/>
              <a:gd name="connsiteY0" fmla="*/ 1020646 h 2033671"/>
              <a:gd name="connsiteX1" fmla="*/ 117893 w 3095842"/>
              <a:gd name="connsiteY1" fmla="*/ 0 h 2033671"/>
              <a:gd name="connsiteX2" fmla="*/ 1167982 w 3095842"/>
              <a:gd name="connsiteY2" fmla="*/ 15240 h 2033671"/>
              <a:gd name="connsiteX3" fmla="*/ 2002155 w 3095842"/>
              <a:gd name="connsiteY3" fmla="*/ 647266 h 2033671"/>
              <a:gd name="connsiteX4" fmla="*/ 3095842 w 3095842"/>
              <a:gd name="connsiteY4" fmla="*/ 662071 h 2033671"/>
              <a:gd name="connsiteX5" fmla="*/ 506513 w 3095842"/>
              <a:gd name="connsiteY5" fmla="*/ 2033671 h 2033671"/>
              <a:gd name="connsiteX6" fmla="*/ 0 w 3095842"/>
              <a:gd name="connsiteY6" fmla="*/ 1020646 h 2033671"/>
              <a:gd name="connsiteX0" fmla="*/ 0 w 3097313"/>
              <a:gd name="connsiteY0" fmla="*/ 1020646 h 1698391"/>
              <a:gd name="connsiteX1" fmla="*/ 117893 w 3097313"/>
              <a:gd name="connsiteY1" fmla="*/ 0 h 1698391"/>
              <a:gd name="connsiteX2" fmla="*/ 1167982 w 3097313"/>
              <a:gd name="connsiteY2" fmla="*/ 15240 h 1698391"/>
              <a:gd name="connsiteX3" fmla="*/ 2002155 w 3097313"/>
              <a:gd name="connsiteY3" fmla="*/ 647266 h 1698391"/>
              <a:gd name="connsiteX4" fmla="*/ 3095842 w 3097313"/>
              <a:gd name="connsiteY4" fmla="*/ 662071 h 1698391"/>
              <a:gd name="connsiteX5" fmla="*/ 3097313 w 3097313"/>
              <a:gd name="connsiteY5" fmla="*/ 1698391 h 1698391"/>
              <a:gd name="connsiteX6" fmla="*/ 0 w 3097313"/>
              <a:gd name="connsiteY6" fmla="*/ 1020646 h 1698391"/>
              <a:gd name="connsiteX0" fmla="*/ 0 w 2990633"/>
              <a:gd name="connsiteY0" fmla="*/ 1607386 h 1698391"/>
              <a:gd name="connsiteX1" fmla="*/ 11213 w 2990633"/>
              <a:gd name="connsiteY1" fmla="*/ 0 h 1698391"/>
              <a:gd name="connsiteX2" fmla="*/ 1061302 w 2990633"/>
              <a:gd name="connsiteY2" fmla="*/ 15240 h 1698391"/>
              <a:gd name="connsiteX3" fmla="*/ 1895475 w 2990633"/>
              <a:gd name="connsiteY3" fmla="*/ 647266 h 1698391"/>
              <a:gd name="connsiteX4" fmla="*/ 2989162 w 2990633"/>
              <a:gd name="connsiteY4" fmla="*/ 662071 h 1698391"/>
              <a:gd name="connsiteX5" fmla="*/ 2990633 w 2990633"/>
              <a:gd name="connsiteY5" fmla="*/ 1698391 h 1698391"/>
              <a:gd name="connsiteX6" fmla="*/ 0 w 2990633"/>
              <a:gd name="connsiteY6" fmla="*/ 1607386 h 1698391"/>
              <a:gd name="connsiteX0" fmla="*/ 0 w 2983013"/>
              <a:gd name="connsiteY0" fmla="*/ 1645486 h 1698391"/>
              <a:gd name="connsiteX1" fmla="*/ 3593 w 2983013"/>
              <a:gd name="connsiteY1" fmla="*/ 0 h 1698391"/>
              <a:gd name="connsiteX2" fmla="*/ 1053682 w 2983013"/>
              <a:gd name="connsiteY2" fmla="*/ 15240 h 1698391"/>
              <a:gd name="connsiteX3" fmla="*/ 1887855 w 2983013"/>
              <a:gd name="connsiteY3" fmla="*/ 647266 h 1698391"/>
              <a:gd name="connsiteX4" fmla="*/ 2981542 w 2983013"/>
              <a:gd name="connsiteY4" fmla="*/ 662071 h 1698391"/>
              <a:gd name="connsiteX5" fmla="*/ 2983013 w 2983013"/>
              <a:gd name="connsiteY5" fmla="*/ 1698391 h 1698391"/>
              <a:gd name="connsiteX6" fmla="*/ 0 w 2983013"/>
              <a:gd name="connsiteY6" fmla="*/ 1645486 h 1698391"/>
              <a:gd name="connsiteX0" fmla="*/ 6598 w 2980086"/>
              <a:gd name="connsiteY0" fmla="*/ 1664536 h 1698391"/>
              <a:gd name="connsiteX1" fmla="*/ 666 w 2980086"/>
              <a:gd name="connsiteY1" fmla="*/ 0 h 1698391"/>
              <a:gd name="connsiteX2" fmla="*/ 1050755 w 2980086"/>
              <a:gd name="connsiteY2" fmla="*/ 15240 h 1698391"/>
              <a:gd name="connsiteX3" fmla="*/ 1884928 w 2980086"/>
              <a:gd name="connsiteY3" fmla="*/ 647266 h 1698391"/>
              <a:gd name="connsiteX4" fmla="*/ 2978615 w 2980086"/>
              <a:gd name="connsiteY4" fmla="*/ 662071 h 1698391"/>
              <a:gd name="connsiteX5" fmla="*/ 2980086 w 2980086"/>
              <a:gd name="connsiteY5" fmla="*/ 1698391 h 1698391"/>
              <a:gd name="connsiteX6" fmla="*/ 6598 w 2980086"/>
              <a:gd name="connsiteY6" fmla="*/ 1664536 h 1698391"/>
              <a:gd name="connsiteX0" fmla="*/ 19000 w 2979788"/>
              <a:gd name="connsiteY0" fmla="*/ 1689936 h 1698391"/>
              <a:gd name="connsiteX1" fmla="*/ 368 w 2979788"/>
              <a:gd name="connsiteY1" fmla="*/ 0 h 1698391"/>
              <a:gd name="connsiteX2" fmla="*/ 1050457 w 2979788"/>
              <a:gd name="connsiteY2" fmla="*/ 15240 h 1698391"/>
              <a:gd name="connsiteX3" fmla="*/ 1884630 w 2979788"/>
              <a:gd name="connsiteY3" fmla="*/ 647266 h 1698391"/>
              <a:gd name="connsiteX4" fmla="*/ 2978317 w 2979788"/>
              <a:gd name="connsiteY4" fmla="*/ 662071 h 1698391"/>
              <a:gd name="connsiteX5" fmla="*/ 2979788 w 2979788"/>
              <a:gd name="connsiteY5" fmla="*/ 1698391 h 1698391"/>
              <a:gd name="connsiteX6" fmla="*/ 19000 w 2979788"/>
              <a:gd name="connsiteY6" fmla="*/ 1689936 h 1698391"/>
              <a:gd name="connsiteX0" fmla="*/ 3592 w 2980255"/>
              <a:gd name="connsiteY0" fmla="*/ 1693111 h 1698391"/>
              <a:gd name="connsiteX1" fmla="*/ 835 w 2980255"/>
              <a:gd name="connsiteY1" fmla="*/ 0 h 1698391"/>
              <a:gd name="connsiteX2" fmla="*/ 1050924 w 2980255"/>
              <a:gd name="connsiteY2" fmla="*/ 15240 h 1698391"/>
              <a:gd name="connsiteX3" fmla="*/ 1885097 w 2980255"/>
              <a:gd name="connsiteY3" fmla="*/ 647266 h 1698391"/>
              <a:gd name="connsiteX4" fmla="*/ 2978784 w 2980255"/>
              <a:gd name="connsiteY4" fmla="*/ 662071 h 1698391"/>
              <a:gd name="connsiteX5" fmla="*/ 2980255 w 2980255"/>
              <a:gd name="connsiteY5" fmla="*/ 1698391 h 1698391"/>
              <a:gd name="connsiteX6" fmla="*/ 3592 w 2980255"/>
              <a:gd name="connsiteY6" fmla="*/ 1693111 h 1698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80255" h="1698391">
                <a:moveTo>
                  <a:pt x="3592" y="1693111"/>
                </a:moveTo>
                <a:cubicBezTo>
                  <a:pt x="7330" y="1157316"/>
                  <a:pt x="-2903" y="535795"/>
                  <a:pt x="835" y="0"/>
                </a:cubicBezTo>
                <a:lnTo>
                  <a:pt x="1050924" y="15240"/>
                </a:lnTo>
                <a:lnTo>
                  <a:pt x="1885097" y="647266"/>
                </a:lnTo>
                <a:lnTo>
                  <a:pt x="2978784" y="662071"/>
                </a:lnTo>
                <a:cubicBezTo>
                  <a:pt x="2979274" y="1007511"/>
                  <a:pt x="2979765" y="1352951"/>
                  <a:pt x="2980255" y="1698391"/>
                </a:cubicBezTo>
                <a:lnTo>
                  <a:pt x="3592" y="1693111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600"/>
          </a:p>
        </p:txBody>
      </p:sp>
      <p:sp>
        <p:nvSpPr>
          <p:cNvPr id="19" name="TextBox 18"/>
          <p:cNvSpPr txBox="1"/>
          <p:nvPr/>
        </p:nvSpPr>
        <p:spPr>
          <a:xfrm rot="16200000">
            <a:off x="266701" y="2658770"/>
            <a:ext cx="110379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2020</a:t>
            </a:r>
          </a:p>
        </p:txBody>
      </p:sp>
      <p:sp>
        <p:nvSpPr>
          <p:cNvPr id="22" name="TextBox 21"/>
          <p:cNvSpPr txBox="1"/>
          <p:nvPr/>
        </p:nvSpPr>
        <p:spPr>
          <a:xfrm rot="16200000">
            <a:off x="2755901" y="2658770"/>
            <a:ext cx="110379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>
                <a:solidFill>
                  <a:srgbClr val="A50021"/>
                </a:solidFill>
                <a:latin typeface="Arial Narrow" panose="020B0606020202030204" pitchFamily="34" charset="0"/>
              </a:rPr>
              <a:t>2021</a:t>
            </a:r>
          </a:p>
        </p:txBody>
      </p:sp>
      <p:sp>
        <p:nvSpPr>
          <p:cNvPr id="26" name="Стрелка вниз 25"/>
          <p:cNvSpPr/>
          <p:nvPr/>
        </p:nvSpPr>
        <p:spPr>
          <a:xfrm>
            <a:off x="6210300" y="2679700"/>
            <a:ext cx="482600" cy="469900"/>
          </a:xfrm>
          <a:prstGeom prst="down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600"/>
          </a:p>
        </p:txBody>
      </p:sp>
      <p:sp>
        <p:nvSpPr>
          <p:cNvPr id="27" name="Стрелка вниз 26"/>
          <p:cNvSpPr/>
          <p:nvPr/>
        </p:nvSpPr>
        <p:spPr>
          <a:xfrm>
            <a:off x="10528300" y="2705100"/>
            <a:ext cx="482600" cy="469900"/>
          </a:xfrm>
          <a:prstGeom prst="down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600"/>
          </a:p>
        </p:txBody>
      </p:sp>
      <p:sp>
        <p:nvSpPr>
          <p:cNvPr id="28" name="Стрелка вниз 27"/>
          <p:cNvSpPr/>
          <p:nvPr/>
        </p:nvSpPr>
        <p:spPr>
          <a:xfrm>
            <a:off x="2362200" y="3022600"/>
            <a:ext cx="482600" cy="381000"/>
          </a:xfrm>
          <a:prstGeom prst="downArrow">
            <a:avLst/>
          </a:prstGeom>
          <a:solidFill>
            <a:schemeClr val="bg1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60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H="1">
            <a:off x="5326638" y="1029732"/>
            <a:ext cx="66960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 rot="16200000">
            <a:off x="4089402" y="2734971"/>
            <a:ext cx="110379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2020</a:t>
            </a:r>
          </a:p>
        </p:txBody>
      </p:sp>
      <p:sp>
        <p:nvSpPr>
          <p:cNvPr id="31" name="TextBox 30"/>
          <p:cNvSpPr txBox="1"/>
          <p:nvPr/>
        </p:nvSpPr>
        <p:spPr>
          <a:xfrm rot="16200000">
            <a:off x="6578602" y="2734971"/>
            <a:ext cx="110379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>
                <a:solidFill>
                  <a:srgbClr val="A50021"/>
                </a:solidFill>
                <a:latin typeface="Arial Narrow" panose="020B0606020202030204" pitchFamily="34" charset="0"/>
              </a:rPr>
              <a:t>2021</a:t>
            </a:r>
          </a:p>
        </p:txBody>
      </p:sp>
      <p:sp>
        <p:nvSpPr>
          <p:cNvPr id="32" name="TextBox 31"/>
          <p:cNvSpPr txBox="1"/>
          <p:nvPr/>
        </p:nvSpPr>
        <p:spPr>
          <a:xfrm rot="16200000">
            <a:off x="8382003" y="2734972"/>
            <a:ext cx="110379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2020</a:t>
            </a:r>
          </a:p>
        </p:txBody>
      </p:sp>
      <p:sp>
        <p:nvSpPr>
          <p:cNvPr id="33" name="TextBox 32"/>
          <p:cNvSpPr txBox="1"/>
          <p:nvPr/>
        </p:nvSpPr>
        <p:spPr>
          <a:xfrm rot="16200000">
            <a:off x="10871203" y="2734972"/>
            <a:ext cx="110379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>
                <a:solidFill>
                  <a:srgbClr val="A50021"/>
                </a:solidFill>
                <a:latin typeface="Arial Narrow" panose="020B0606020202030204" pitchFamily="34" charset="0"/>
              </a:rPr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397924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A9B21-019D-4FE3-BF83-6669665EC3D8}" type="slidenum">
              <a:rPr lang="ru-RU" smtClean="0"/>
              <a:pPr/>
              <a:t>18</a:t>
            </a:fld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471930" y="1790700"/>
            <a:ext cx="8638540" cy="454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12192000" cy="11938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-727528" y="387737"/>
            <a:ext cx="1283242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600" dirty="0">
                <a:solidFill>
                  <a:schemeClr val="bg1"/>
                </a:solidFill>
                <a:latin typeface="Arial Narrow" panose="020B0606020202030204" pitchFamily="34" charset="0"/>
              </a:rPr>
              <a:t>УРОВЕНЬ ДОСТИЖЕНИЯ МЕТАПРЕДМЕТНЫХ РЕЗУЛЬТАТОВ (ОКР-10) 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5326638" y="1029732"/>
            <a:ext cx="66960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-640426" y="1235007"/>
            <a:ext cx="128324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3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в разрезе набранных баллов за 2019, 2020 гг. (в %)</a:t>
            </a:r>
            <a:endParaRPr lang="ru-RU" sz="2300" dirty="0">
              <a:solidFill>
                <a:srgbClr val="0070C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37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A9B21-019D-4FE3-BF83-6669665EC3D8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12192000" cy="15367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-640426" y="1648665"/>
            <a:ext cx="1283242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3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распределение  учащихся 9-х классов по результатам пробных экзаменов </a:t>
            </a:r>
          </a:p>
          <a:p>
            <a:pPr algn="r"/>
            <a:r>
              <a:rPr lang="ru-RU" sz="23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по русскому языку и математике в 2021 году (в %)</a:t>
            </a:r>
            <a:endParaRPr lang="ru-RU" sz="2300" dirty="0">
              <a:solidFill>
                <a:srgbClr val="0070C0"/>
              </a:solidFill>
              <a:latin typeface="Arial Narrow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5326638" y="1283732"/>
            <a:ext cx="66960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44" t="46385" r="23082" b="33365"/>
          <a:stretch/>
        </p:blipFill>
        <p:spPr bwMode="auto">
          <a:xfrm>
            <a:off x="279399" y="2832100"/>
            <a:ext cx="11718365" cy="290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-165100" y="210235"/>
            <a:ext cx="12192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600" dirty="0" smtClean="0">
                <a:solidFill>
                  <a:schemeClr val="bg1"/>
                </a:solidFill>
                <a:latin typeface="Arial Narrow" pitchFamily="34" charset="0"/>
              </a:rPr>
              <a:t>ДИАГНОСТИЧЕСКИЕ РАБОТЫ С ЦЕЛЬЮ ОЦЕНКИ КАЧЕСТВА ПОДГОТОВКИ ОБУЧАЮЩИХСЯ НА МУНИЦИПАЛЬНОМ УРОВНЕ</a:t>
            </a:r>
            <a:endParaRPr lang="ru-RU" sz="2600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37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" t="12959" r="-104" b="12133"/>
          <a:stretch/>
        </p:blipFill>
        <p:spPr>
          <a:xfrm>
            <a:off x="12700" y="4546254"/>
            <a:ext cx="6096000" cy="2311745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4819918" y="3392629"/>
            <a:ext cx="1093494" cy="738610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 Narrow" panose="020B060602020203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110766" y="3281838"/>
            <a:ext cx="1093494" cy="73861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 Narrow" panose="020B0606020202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90" b="23206"/>
          <a:stretch/>
        </p:blipFill>
        <p:spPr>
          <a:xfrm>
            <a:off x="213848" y="243587"/>
            <a:ext cx="5990413" cy="184668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46210" y="353556"/>
            <a:ext cx="248466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500" b="1" spc="-17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3.0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04260" y="1404178"/>
            <a:ext cx="44687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rgbClr val="FF0000"/>
                </a:solidFill>
                <a:latin typeface="Arial Narrow" panose="020B0606020202030204" pitchFamily="34" charset="0"/>
              </a:rPr>
              <a:t>Вступление в действие с 01.09.2022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175233" y="229073"/>
            <a:ext cx="1819729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000" b="1" dirty="0">
                <a:solidFill>
                  <a:srgbClr val="0070C0"/>
                </a:solidFill>
                <a:latin typeface="Arial Narrow" panose="020B0606020202030204" pitchFamily="34" charset="0"/>
              </a:rPr>
              <a:t>2022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27" t="8854" r="1627" b="12134"/>
          <a:stretch/>
        </p:blipFill>
        <p:spPr>
          <a:xfrm flipH="1">
            <a:off x="5943600" y="4419600"/>
            <a:ext cx="6353923" cy="2438400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4802268" y="2481833"/>
            <a:ext cx="1093494" cy="738610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 Narrow" panose="020B060602020203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206938" y="2261256"/>
            <a:ext cx="1093494" cy="85184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 Narrow" panose="020B060602020203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91725" y="2687176"/>
            <a:ext cx="70068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</a:rPr>
              <a:t>КОНКРЕТИЗАЦИЯ ПРЕДМЕТНЫХ РЕЗУЛЬТАТОВ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819918" y="4321839"/>
            <a:ext cx="1093494" cy="738610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 Narrow" panose="020B060602020203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206938" y="4236237"/>
            <a:ext cx="1093494" cy="73861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 Narrow" panose="020B060602020203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009967" y="4426399"/>
            <a:ext cx="69886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</a:rPr>
              <a:t>УЛУЧШЕНИЕ ВСЕЙ ОБРАЗОВАТЕЛЬНОЙ СИСТЕМЫ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FA01D60B-D7BA-478F-8325-BCFA9BB892F0}"/>
              </a:ext>
            </a:extLst>
          </p:cNvPr>
          <p:cNvSpPr/>
          <p:nvPr/>
        </p:nvSpPr>
        <p:spPr>
          <a:xfrm>
            <a:off x="4958493" y="3536235"/>
            <a:ext cx="70401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</a:rPr>
              <a:t> ФУНКЦИОНАЛЬНАЯ ГРАМОТНОСТЬ</a:t>
            </a:r>
            <a:endParaRPr lang="ru-RU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4089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A9B21-019D-4FE3-BF83-6669665EC3D8}" type="slidenum">
              <a:rPr lang="ru-RU" smtClean="0"/>
              <a:pPr/>
              <a:t>20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12192000" cy="13716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-165100" y="1483565"/>
            <a:ext cx="121920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3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доля учащихся 11 классов, не преодолевших минимальный порог </a:t>
            </a:r>
          </a:p>
          <a:p>
            <a:pPr algn="r"/>
            <a:r>
              <a:rPr lang="ru-RU" sz="23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по количеству набранных тестовых баллов по результатам пробных экзаменов </a:t>
            </a:r>
          </a:p>
          <a:p>
            <a:pPr algn="r"/>
            <a:r>
              <a:rPr lang="ru-RU" sz="23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по русскому языку и математике в 2021 году (в %)</a:t>
            </a:r>
            <a:endParaRPr lang="ru-RU" sz="2300" dirty="0">
              <a:solidFill>
                <a:srgbClr val="0070C0"/>
              </a:solidFill>
              <a:latin typeface="Arial Narrow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5313938" y="1220232"/>
            <a:ext cx="66960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75" t="54628" r="27186" b="20601"/>
          <a:stretch/>
        </p:blipFill>
        <p:spPr bwMode="auto">
          <a:xfrm>
            <a:off x="723900" y="2882899"/>
            <a:ext cx="10642600" cy="3816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-165100" y="210235"/>
            <a:ext cx="12192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600" dirty="0" smtClean="0">
                <a:solidFill>
                  <a:schemeClr val="bg1"/>
                </a:solidFill>
                <a:latin typeface="Arial Narrow" pitchFamily="34" charset="0"/>
              </a:rPr>
              <a:t>ДИАГНОСТИЧЕСКИЕ РАБОТЫ С ЦЕЛЬЮ ОЦЕНКИ КАЧЕСТВА ПОДГОТОВКИ ОБУЧАЮЩИХСЯ НА МУНИЦИПАЛЬНОМ УРОВНЕ</a:t>
            </a:r>
            <a:endParaRPr lang="ru-RU" sz="2600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37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A9B21-019D-4FE3-BF83-6669665EC3D8}" type="slidenum">
              <a:rPr lang="ru-RU" smtClean="0"/>
              <a:pPr/>
              <a:t>21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12192000" cy="15367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-488026" y="5865065"/>
            <a:ext cx="1283242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3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результаты выполнения диагностической работы в разрезе набранных баллов (в %)</a:t>
            </a:r>
            <a:endParaRPr lang="ru-RU" sz="2300" dirty="0">
              <a:solidFill>
                <a:srgbClr val="0070C0"/>
              </a:solidFill>
              <a:latin typeface="Arial Narrow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5326638" y="1283732"/>
            <a:ext cx="66960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54" t="42241" r="27146" b="33445"/>
          <a:stretch/>
        </p:blipFill>
        <p:spPr bwMode="auto">
          <a:xfrm>
            <a:off x="1054099" y="2286000"/>
            <a:ext cx="10082437" cy="354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20700" y="287635"/>
            <a:ext cx="115062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600" dirty="0" smtClean="0">
                <a:solidFill>
                  <a:schemeClr val="bg1"/>
                </a:solidFill>
                <a:latin typeface="Arial Narrow" pitchFamily="34" charset="0"/>
              </a:rPr>
              <a:t>ДИАГНОСТИЧЕСКАЯ РАБОТА ПО ИССЛЕДОВАНИЮ УРОВНЯ МЕТАПРЕДМЕТНЫХ РЕЗУЛЬТАТОВ У ОБУЧАЮЩИХСЯ 3-Х КЛАССОВ (ПО ЛИТЕРАТУРНОМУ ЧТЕНИЮ)</a:t>
            </a:r>
            <a:endParaRPr lang="ru-RU" sz="2600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37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67"/>
          <a:stretch/>
        </p:blipFill>
        <p:spPr>
          <a:xfrm>
            <a:off x="0" y="0"/>
            <a:ext cx="12192000" cy="685800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Блок-схема: данные 4"/>
          <p:cNvSpPr/>
          <p:nvPr/>
        </p:nvSpPr>
        <p:spPr>
          <a:xfrm>
            <a:off x="-289794" y="-2311"/>
            <a:ext cx="10250130" cy="6858001"/>
          </a:xfrm>
          <a:prstGeom prst="flowChartInputOutp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916875" y="1445344"/>
            <a:ext cx="1784184" cy="2120552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606999" y="1849612"/>
            <a:ext cx="291639" cy="16523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741714" y="3318310"/>
            <a:ext cx="443570" cy="49169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302819" y="1807673"/>
            <a:ext cx="55552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ea typeface="Times New Roman" panose="02020603050405020304" pitchFamily="18" charset="0"/>
              </a:rPr>
              <a:t> 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7526207" y="1669612"/>
            <a:ext cx="180000" cy="18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араллелограмм 28"/>
          <p:cNvSpPr/>
          <p:nvPr/>
        </p:nvSpPr>
        <p:spPr>
          <a:xfrm>
            <a:off x="8309779" y="5430983"/>
            <a:ext cx="623320" cy="1427020"/>
          </a:xfrm>
          <a:prstGeom prst="parallelogram">
            <a:avLst>
              <a:gd name="adj" fmla="val 659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араллелограмм 29"/>
          <p:cNvSpPr/>
          <p:nvPr/>
        </p:nvSpPr>
        <p:spPr>
          <a:xfrm>
            <a:off x="1157240" y="-1"/>
            <a:ext cx="664029" cy="1464431"/>
          </a:xfrm>
          <a:prstGeom prst="parallelogram">
            <a:avLst>
              <a:gd name="adj" fmla="val 63292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389303" y="6492875"/>
            <a:ext cx="2743200" cy="365125"/>
          </a:xfrm>
        </p:spPr>
        <p:txBody>
          <a:bodyPr/>
          <a:lstStyle/>
          <a:p>
            <a:fld id="{3E32A5B6-1AF2-4B9C-864C-F69A65D005A7}" type="slidenum">
              <a:rPr lang="ru-RU" smtClean="0"/>
              <a:pPr/>
              <a:t>22</a:t>
            </a:fld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2213163" y="1602861"/>
            <a:ext cx="6719936" cy="21236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200" dirty="0" smtClean="0">
                <a:cs typeface="Arial" panose="020B0604020202020204" pitchFamily="34" charset="0"/>
              </a:rPr>
              <a:t>Современные </a:t>
            </a:r>
            <a:r>
              <a:rPr lang="ru-RU" sz="2200" dirty="0">
                <a:cs typeface="Arial" panose="020B0604020202020204" pitchFamily="34" charset="0"/>
              </a:rPr>
              <a:t>подходы </a:t>
            </a:r>
            <a:endParaRPr lang="ru-RU" sz="2200" dirty="0" smtClean="0">
              <a:cs typeface="Arial" panose="020B0604020202020204" pitchFamily="34" charset="0"/>
            </a:endParaRPr>
          </a:p>
          <a:p>
            <a:r>
              <a:rPr lang="ru-RU" sz="2200" dirty="0" smtClean="0">
                <a:cs typeface="Arial" panose="020B0604020202020204" pitchFamily="34" charset="0"/>
              </a:rPr>
              <a:t>к </a:t>
            </a:r>
            <a:r>
              <a:rPr lang="ru-RU" sz="2200" dirty="0">
                <a:cs typeface="Arial" panose="020B0604020202020204" pitchFamily="34" charset="0"/>
              </a:rPr>
              <a:t>организации методической работы </a:t>
            </a:r>
            <a:endParaRPr lang="ru-RU" sz="2200" dirty="0" smtClean="0">
              <a:cs typeface="Arial" panose="020B0604020202020204" pitchFamily="34" charset="0"/>
            </a:endParaRPr>
          </a:p>
          <a:p>
            <a:r>
              <a:rPr lang="ru-RU" sz="2200" dirty="0" smtClean="0">
                <a:cs typeface="Arial" panose="020B0604020202020204" pitchFamily="34" charset="0"/>
              </a:rPr>
              <a:t>на </a:t>
            </a:r>
            <a:r>
              <a:rPr lang="ru-RU" sz="2200" dirty="0">
                <a:cs typeface="Arial" panose="020B0604020202020204" pitchFamily="34" charset="0"/>
              </a:rPr>
              <a:t>основе анализа результатов федеральных, региональных </a:t>
            </a:r>
            <a:r>
              <a:rPr lang="ru-RU" sz="2200" dirty="0" smtClean="0">
                <a:cs typeface="Arial" panose="020B0604020202020204" pitchFamily="34" charset="0"/>
              </a:rPr>
              <a:t>и </a:t>
            </a:r>
            <a:r>
              <a:rPr lang="ru-RU" sz="2200" dirty="0">
                <a:cs typeface="Arial" panose="020B0604020202020204" pitchFamily="34" charset="0"/>
              </a:rPr>
              <a:t>муниципальных оценочных процедур </a:t>
            </a:r>
            <a:r>
              <a:rPr lang="ru-RU" sz="2200" dirty="0" smtClean="0">
                <a:cs typeface="Arial" panose="020B0604020202020204" pitchFamily="34" charset="0"/>
              </a:rPr>
              <a:t>в </a:t>
            </a:r>
            <a:r>
              <a:rPr lang="ru-RU" sz="2200" dirty="0">
                <a:cs typeface="Arial" panose="020B0604020202020204" pitchFamily="34" charset="0"/>
              </a:rPr>
              <a:t>целях повышения </a:t>
            </a:r>
            <a:r>
              <a:rPr lang="ru-RU" sz="2200" dirty="0" smtClean="0">
                <a:cs typeface="Arial" panose="020B0604020202020204" pitchFamily="34" charset="0"/>
              </a:rPr>
              <a:t>качества образования</a:t>
            </a:r>
            <a:endParaRPr lang="ru-RU" sz="2200" dirty="0">
              <a:cs typeface="Arial" panose="020B0604020202020204" pitchFamily="34" charset="0"/>
            </a:endParaRPr>
          </a:p>
        </p:txBody>
      </p:sp>
      <p:sp>
        <p:nvSpPr>
          <p:cNvPr id="28" name="Параллелограмм 27"/>
          <p:cNvSpPr/>
          <p:nvPr/>
        </p:nvSpPr>
        <p:spPr>
          <a:xfrm>
            <a:off x="7810414" y="3426691"/>
            <a:ext cx="1282827" cy="3431311"/>
          </a:xfrm>
          <a:prstGeom prst="parallelogram">
            <a:avLst>
              <a:gd name="adj" fmla="val 78125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333830" y="4737034"/>
            <a:ext cx="77786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0"/>
              </a:spcBef>
            </a:pPr>
            <a:r>
              <a:rPr lang="ru-RU" sz="1600" b="1" dirty="0" smtClean="0">
                <a:solidFill>
                  <a:srgbClr val="FF0000"/>
                </a:solidFill>
              </a:rPr>
              <a:t>Мельникова Татьяна Анатольевна,</a:t>
            </a:r>
            <a:endParaRPr lang="ru-RU" dirty="0">
              <a:solidFill>
                <a:srgbClr val="FF0000"/>
              </a:solidFill>
            </a:endParaRPr>
          </a:p>
          <a:p>
            <a:pPr algn="r"/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начальник отдела обеспечения общего образования</a:t>
            </a:r>
          </a:p>
          <a:p>
            <a:pPr algn="r"/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Комитета </a:t>
            </a: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делам </a:t>
            </a: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образования города Челябинска</a:t>
            </a:r>
            <a:endParaRPr lang="ru-RU" sz="1600" dirty="0" smtClean="0"/>
          </a:p>
        </p:txBody>
      </p:sp>
    </p:spTree>
    <p:extLst>
      <p:ext uri="{BB962C8B-B14F-4D97-AF65-F5344CB8AC3E}">
        <p14:creationId xmlns:p14="http://schemas.microsoft.com/office/powerpoint/2010/main" val="403209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Прямоугольник 59"/>
          <p:cNvSpPr/>
          <p:nvPr/>
        </p:nvSpPr>
        <p:spPr>
          <a:xfrm>
            <a:off x="444807" y="1661864"/>
            <a:ext cx="5626800" cy="107232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68300" y="162868"/>
            <a:ext cx="40132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3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НАВЫКИ XXI ВЕКА</a:t>
            </a:r>
            <a:endParaRPr lang="ru-RU" sz="33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91974" y="1738064"/>
            <a:ext cx="401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ТОТАЛЬНАЯ 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ЦИФРОВИЗАЦИЯ</a:t>
            </a:r>
            <a:endParaRPr lang="ru-RU" sz="2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745731" y="1681846"/>
            <a:ext cx="401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СКОРОСТЬ </a:t>
            </a:r>
          </a:p>
          <a:p>
            <a:pPr algn="ctr"/>
            <a:r>
              <a:rPr lang="ru-RU" sz="24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ИЗМЕНЕНИЯ СРЕДЫ</a:t>
            </a:r>
            <a:endParaRPr lang="ru-RU" sz="2400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71" t="38052" r="13634"/>
          <a:stretch/>
        </p:blipFill>
        <p:spPr>
          <a:xfrm>
            <a:off x="596900" y="2724666"/>
            <a:ext cx="5445832" cy="360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713" y="2724666"/>
            <a:ext cx="5313654" cy="3600000"/>
          </a:xfrm>
          <a:prstGeom prst="rect">
            <a:avLst/>
          </a:prstGeom>
        </p:spPr>
      </p:pic>
      <p:cxnSp>
        <p:nvCxnSpPr>
          <p:cNvPr id="26" name="Прямая соединительная линия 25"/>
          <p:cNvCxnSpPr/>
          <p:nvPr/>
        </p:nvCxnSpPr>
        <p:spPr>
          <a:xfrm>
            <a:off x="4330700" y="2724666"/>
            <a:ext cx="0" cy="360000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H="1">
            <a:off x="4304900" y="4886778"/>
            <a:ext cx="1712032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flipH="1">
            <a:off x="596900" y="3474199"/>
            <a:ext cx="3708000" cy="0"/>
          </a:xfrm>
          <a:prstGeom prst="line">
            <a:avLst/>
          </a:prstGeom>
          <a:ln w="1047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4374243" y="2724666"/>
            <a:ext cx="0" cy="3600000"/>
          </a:xfrm>
          <a:prstGeom prst="line">
            <a:avLst/>
          </a:prstGeom>
          <a:ln w="1047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flipH="1">
            <a:off x="4348443" y="4886778"/>
            <a:ext cx="1712032" cy="0"/>
          </a:xfrm>
          <a:prstGeom prst="line">
            <a:avLst/>
          </a:prstGeom>
          <a:ln w="1047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flipH="1">
            <a:off x="6418713" y="5568792"/>
            <a:ext cx="4428000" cy="0"/>
          </a:xfrm>
          <a:prstGeom prst="line">
            <a:avLst/>
          </a:prstGeom>
          <a:ln w="1047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10798882" y="2724666"/>
            <a:ext cx="0" cy="3600000"/>
          </a:xfrm>
          <a:prstGeom prst="line">
            <a:avLst/>
          </a:prstGeom>
          <a:ln w="1047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flipH="1">
            <a:off x="10876661" y="3565977"/>
            <a:ext cx="936000" cy="0"/>
          </a:xfrm>
          <a:prstGeom prst="line">
            <a:avLst/>
          </a:prstGeom>
          <a:ln w="1047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flipH="1">
            <a:off x="0" y="763032"/>
            <a:ext cx="6696000" cy="0"/>
          </a:xfrm>
          <a:prstGeom prst="line">
            <a:avLst/>
          </a:prstGeom>
          <a:ln w="95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Равнобедренный треугольник 7"/>
          <p:cNvSpPr/>
          <p:nvPr/>
        </p:nvSpPr>
        <p:spPr>
          <a:xfrm rot="3464699">
            <a:off x="9287937" y="-1750299"/>
            <a:ext cx="2076639" cy="3705563"/>
          </a:xfrm>
          <a:custGeom>
            <a:avLst/>
            <a:gdLst>
              <a:gd name="connsiteX0" fmla="*/ 0 w 1376516"/>
              <a:gd name="connsiteY0" fmla="*/ 4173794 h 4173794"/>
              <a:gd name="connsiteX1" fmla="*/ 688258 w 1376516"/>
              <a:gd name="connsiteY1" fmla="*/ 0 h 4173794"/>
              <a:gd name="connsiteX2" fmla="*/ 1376516 w 1376516"/>
              <a:gd name="connsiteY2" fmla="*/ 4173794 h 4173794"/>
              <a:gd name="connsiteX3" fmla="*/ 0 w 1376516"/>
              <a:gd name="connsiteY3" fmla="*/ 4173794 h 4173794"/>
              <a:gd name="connsiteX0" fmla="*/ 0 w 2340077"/>
              <a:gd name="connsiteY0" fmla="*/ 4173794 h 4173794"/>
              <a:gd name="connsiteX1" fmla="*/ 1651819 w 2340077"/>
              <a:gd name="connsiteY1" fmla="*/ 0 h 4173794"/>
              <a:gd name="connsiteX2" fmla="*/ 2340077 w 2340077"/>
              <a:gd name="connsiteY2" fmla="*/ 4173794 h 4173794"/>
              <a:gd name="connsiteX3" fmla="*/ 0 w 2340077"/>
              <a:gd name="connsiteY3" fmla="*/ 4173794 h 4173794"/>
              <a:gd name="connsiteX0" fmla="*/ 0 w 2340077"/>
              <a:gd name="connsiteY0" fmla="*/ 4832556 h 4832556"/>
              <a:gd name="connsiteX1" fmla="*/ 1927122 w 2340077"/>
              <a:gd name="connsiteY1" fmla="*/ 0 h 4832556"/>
              <a:gd name="connsiteX2" fmla="*/ 2340077 w 2340077"/>
              <a:gd name="connsiteY2" fmla="*/ 4832556 h 4832556"/>
              <a:gd name="connsiteX3" fmla="*/ 0 w 2340077"/>
              <a:gd name="connsiteY3" fmla="*/ 4832556 h 4832556"/>
              <a:gd name="connsiteX0" fmla="*/ 0 w 1927122"/>
              <a:gd name="connsiteY0" fmla="*/ 4832556 h 4832556"/>
              <a:gd name="connsiteX1" fmla="*/ 1927122 w 1927122"/>
              <a:gd name="connsiteY1" fmla="*/ 0 h 4832556"/>
              <a:gd name="connsiteX2" fmla="*/ 1828799 w 1927122"/>
              <a:gd name="connsiteY2" fmla="*/ 4832556 h 4832556"/>
              <a:gd name="connsiteX3" fmla="*/ 0 w 1927122"/>
              <a:gd name="connsiteY3" fmla="*/ 4832556 h 4832556"/>
              <a:gd name="connsiteX0" fmla="*/ 0 w 1927122"/>
              <a:gd name="connsiteY0" fmla="*/ 4832556 h 4842388"/>
              <a:gd name="connsiteX1" fmla="*/ 1927122 w 1927122"/>
              <a:gd name="connsiteY1" fmla="*/ 0 h 4842388"/>
              <a:gd name="connsiteX2" fmla="*/ 1641987 w 1927122"/>
              <a:gd name="connsiteY2" fmla="*/ 4842388 h 4842388"/>
              <a:gd name="connsiteX3" fmla="*/ 0 w 1927122"/>
              <a:gd name="connsiteY3" fmla="*/ 4832556 h 4842388"/>
              <a:gd name="connsiteX0" fmla="*/ 0 w 2517058"/>
              <a:gd name="connsiteY0" fmla="*/ 4812931 h 4842388"/>
              <a:gd name="connsiteX1" fmla="*/ 2517058 w 2517058"/>
              <a:gd name="connsiteY1" fmla="*/ 0 h 4842388"/>
              <a:gd name="connsiteX2" fmla="*/ 2231923 w 2517058"/>
              <a:gd name="connsiteY2" fmla="*/ 4842388 h 4842388"/>
              <a:gd name="connsiteX3" fmla="*/ 0 w 2517058"/>
              <a:gd name="connsiteY3" fmla="*/ 4812931 h 4842388"/>
              <a:gd name="connsiteX0" fmla="*/ 0 w 2517058"/>
              <a:gd name="connsiteY0" fmla="*/ 4812931 h 4822763"/>
              <a:gd name="connsiteX1" fmla="*/ 2517058 w 2517058"/>
              <a:gd name="connsiteY1" fmla="*/ 0 h 4822763"/>
              <a:gd name="connsiteX2" fmla="*/ 1494504 w 2517058"/>
              <a:gd name="connsiteY2" fmla="*/ 4822763 h 4822763"/>
              <a:gd name="connsiteX3" fmla="*/ 0 w 2517058"/>
              <a:gd name="connsiteY3" fmla="*/ 4812931 h 4822763"/>
              <a:gd name="connsiteX0" fmla="*/ 0 w 2517058"/>
              <a:gd name="connsiteY0" fmla="*/ 4812931 h 4812931"/>
              <a:gd name="connsiteX1" fmla="*/ 2517058 w 2517058"/>
              <a:gd name="connsiteY1" fmla="*/ 0 h 4812931"/>
              <a:gd name="connsiteX2" fmla="*/ 1838633 w 2517058"/>
              <a:gd name="connsiteY2" fmla="*/ 4793326 h 4812931"/>
              <a:gd name="connsiteX3" fmla="*/ 0 w 2517058"/>
              <a:gd name="connsiteY3" fmla="*/ 4812931 h 4812931"/>
              <a:gd name="connsiteX0" fmla="*/ 0 w 2823517"/>
              <a:gd name="connsiteY0" fmla="*/ 4593101 h 4593101"/>
              <a:gd name="connsiteX1" fmla="*/ 2823517 w 2823517"/>
              <a:gd name="connsiteY1" fmla="*/ 0 h 4593101"/>
              <a:gd name="connsiteX2" fmla="*/ 1838633 w 2823517"/>
              <a:gd name="connsiteY2" fmla="*/ 4573496 h 4593101"/>
              <a:gd name="connsiteX3" fmla="*/ 0 w 2823517"/>
              <a:gd name="connsiteY3" fmla="*/ 4593101 h 4593101"/>
              <a:gd name="connsiteX0" fmla="*/ 0 w 2823517"/>
              <a:gd name="connsiteY0" fmla="*/ 4593101 h 4593101"/>
              <a:gd name="connsiteX1" fmla="*/ 2823517 w 2823517"/>
              <a:gd name="connsiteY1" fmla="*/ 0 h 4593101"/>
              <a:gd name="connsiteX2" fmla="*/ 2056196 w 2823517"/>
              <a:gd name="connsiteY2" fmla="*/ 2846654 h 4593101"/>
              <a:gd name="connsiteX3" fmla="*/ 0 w 2823517"/>
              <a:gd name="connsiteY3" fmla="*/ 4593101 h 4593101"/>
              <a:gd name="connsiteX0" fmla="*/ 0 w 2823517"/>
              <a:gd name="connsiteY0" fmla="*/ 4593101 h 4593101"/>
              <a:gd name="connsiteX1" fmla="*/ 2823517 w 2823517"/>
              <a:gd name="connsiteY1" fmla="*/ 0 h 4593101"/>
              <a:gd name="connsiteX2" fmla="*/ 1825796 w 2823517"/>
              <a:gd name="connsiteY2" fmla="*/ 2426511 h 4593101"/>
              <a:gd name="connsiteX3" fmla="*/ 0 w 2823517"/>
              <a:gd name="connsiteY3" fmla="*/ 4593101 h 4593101"/>
              <a:gd name="connsiteX0" fmla="*/ 0 w 2823517"/>
              <a:gd name="connsiteY0" fmla="*/ 4593101 h 4720789"/>
              <a:gd name="connsiteX1" fmla="*/ 2823517 w 2823517"/>
              <a:gd name="connsiteY1" fmla="*/ 0 h 4720789"/>
              <a:gd name="connsiteX2" fmla="*/ 858269 w 2823517"/>
              <a:gd name="connsiteY2" fmla="*/ 4720789 h 4720789"/>
              <a:gd name="connsiteX3" fmla="*/ 0 w 2823517"/>
              <a:gd name="connsiteY3" fmla="*/ 4593101 h 4720789"/>
              <a:gd name="connsiteX0" fmla="*/ 0 w 2823517"/>
              <a:gd name="connsiteY0" fmla="*/ 4593101 h 5087741"/>
              <a:gd name="connsiteX1" fmla="*/ 2823517 w 2823517"/>
              <a:gd name="connsiteY1" fmla="*/ 0 h 5087741"/>
              <a:gd name="connsiteX2" fmla="*/ 653217 w 2823517"/>
              <a:gd name="connsiteY2" fmla="*/ 5087740 h 5087741"/>
              <a:gd name="connsiteX3" fmla="*/ 0 w 2823517"/>
              <a:gd name="connsiteY3" fmla="*/ 4593101 h 5087741"/>
              <a:gd name="connsiteX0" fmla="*/ 0 w 2890326"/>
              <a:gd name="connsiteY0" fmla="*/ 4699821 h 5087740"/>
              <a:gd name="connsiteX1" fmla="*/ 2890326 w 2890326"/>
              <a:gd name="connsiteY1" fmla="*/ 0 h 5087740"/>
              <a:gd name="connsiteX2" fmla="*/ 720026 w 2890326"/>
              <a:gd name="connsiteY2" fmla="*/ 5087740 h 5087740"/>
              <a:gd name="connsiteX3" fmla="*/ 0 w 2890326"/>
              <a:gd name="connsiteY3" fmla="*/ 4699821 h 5087740"/>
              <a:gd name="connsiteX0" fmla="*/ 0 w 2890326"/>
              <a:gd name="connsiteY0" fmla="*/ 4699821 h 5199120"/>
              <a:gd name="connsiteX1" fmla="*/ 2890326 w 2890326"/>
              <a:gd name="connsiteY1" fmla="*/ 0 h 5199120"/>
              <a:gd name="connsiteX2" fmla="*/ 699641 w 2890326"/>
              <a:gd name="connsiteY2" fmla="*/ 5199121 h 5199120"/>
              <a:gd name="connsiteX3" fmla="*/ 0 w 2890326"/>
              <a:gd name="connsiteY3" fmla="*/ 4699821 h 5199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0326" h="5199120">
                <a:moveTo>
                  <a:pt x="0" y="4699821"/>
                </a:moveTo>
                <a:lnTo>
                  <a:pt x="2890326" y="0"/>
                </a:lnTo>
                <a:lnTo>
                  <a:pt x="699641" y="5199121"/>
                </a:lnTo>
                <a:lnTo>
                  <a:pt x="0" y="4699821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50" name="Равнобедренный треугольник 8"/>
          <p:cNvSpPr/>
          <p:nvPr/>
        </p:nvSpPr>
        <p:spPr>
          <a:xfrm rot="11462306" flipH="1">
            <a:off x="9308347" y="-245826"/>
            <a:ext cx="2839617" cy="734355"/>
          </a:xfrm>
          <a:custGeom>
            <a:avLst/>
            <a:gdLst>
              <a:gd name="connsiteX0" fmla="*/ 0 w 2113935"/>
              <a:gd name="connsiteY0" fmla="*/ 1661651 h 1661651"/>
              <a:gd name="connsiteX1" fmla="*/ 1056968 w 2113935"/>
              <a:gd name="connsiteY1" fmla="*/ 0 h 1661651"/>
              <a:gd name="connsiteX2" fmla="*/ 2113935 w 2113935"/>
              <a:gd name="connsiteY2" fmla="*/ 1661651 h 1661651"/>
              <a:gd name="connsiteX3" fmla="*/ 0 w 2113935"/>
              <a:gd name="connsiteY3" fmla="*/ 1661651 h 1661651"/>
              <a:gd name="connsiteX0" fmla="*/ 0 w 3195484"/>
              <a:gd name="connsiteY0" fmla="*/ 1661651 h 1848464"/>
              <a:gd name="connsiteX1" fmla="*/ 1056968 w 3195484"/>
              <a:gd name="connsiteY1" fmla="*/ 0 h 1848464"/>
              <a:gd name="connsiteX2" fmla="*/ 3195484 w 3195484"/>
              <a:gd name="connsiteY2" fmla="*/ 1848464 h 1848464"/>
              <a:gd name="connsiteX3" fmla="*/ 0 w 3195484"/>
              <a:gd name="connsiteY3" fmla="*/ 1661651 h 1848464"/>
              <a:gd name="connsiteX0" fmla="*/ 0 w 3195484"/>
              <a:gd name="connsiteY0" fmla="*/ 452283 h 639096"/>
              <a:gd name="connsiteX1" fmla="*/ 2118852 w 3195484"/>
              <a:gd name="connsiteY1" fmla="*/ 0 h 639096"/>
              <a:gd name="connsiteX2" fmla="*/ 3195484 w 3195484"/>
              <a:gd name="connsiteY2" fmla="*/ 639096 h 639096"/>
              <a:gd name="connsiteX3" fmla="*/ 0 w 3195484"/>
              <a:gd name="connsiteY3" fmla="*/ 452283 h 639096"/>
              <a:gd name="connsiteX0" fmla="*/ 0 w 3097161"/>
              <a:gd name="connsiteY0" fmla="*/ 452283 h 875070"/>
              <a:gd name="connsiteX1" fmla="*/ 2118852 w 3097161"/>
              <a:gd name="connsiteY1" fmla="*/ 0 h 875070"/>
              <a:gd name="connsiteX2" fmla="*/ 3097161 w 3097161"/>
              <a:gd name="connsiteY2" fmla="*/ 875070 h 875070"/>
              <a:gd name="connsiteX3" fmla="*/ 0 w 3097161"/>
              <a:gd name="connsiteY3" fmla="*/ 452283 h 875070"/>
              <a:gd name="connsiteX0" fmla="*/ 0 w 3097161"/>
              <a:gd name="connsiteY0" fmla="*/ 226141 h 648928"/>
              <a:gd name="connsiteX1" fmla="*/ 2168015 w 3097161"/>
              <a:gd name="connsiteY1" fmla="*/ 0 h 648928"/>
              <a:gd name="connsiteX2" fmla="*/ 3097161 w 3097161"/>
              <a:gd name="connsiteY2" fmla="*/ 648928 h 648928"/>
              <a:gd name="connsiteX3" fmla="*/ 0 w 3097161"/>
              <a:gd name="connsiteY3" fmla="*/ 226141 h 648928"/>
              <a:gd name="connsiteX0" fmla="*/ 0 w 3077499"/>
              <a:gd name="connsiteY0" fmla="*/ 226141 h 668592"/>
              <a:gd name="connsiteX1" fmla="*/ 2168015 w 3077499"/>
              <a:gd name="connsiteY1" fmla="*/ 0 h 668592"/>
              <a:gd name="connsiteX2" fmla="*/ 3077499 w 3077499"/>
              <a:gd name="connsiteY2" fmla="*/ 668592 h 668592"/>
              <a:gd name="connsiteX3" fmla="*/ 0 w 3077499"/>
              <a:gd name="connsiteY3" fmla="*/ 226141 h 668592"/>
              <a:gd name="connsiteX0" fmla="*/ 0 w 3080351"/>
              <a:gd name="connsiteY0" fmla="*/ 180436 h 668592"/>
              <a:gd name="connsiteX1" fmla="*/ 2170867 w 3080351"/>
              <a:gd name="connsiteY1" fmla="*/ 0 h 668592"/>
              <a:gd name="connsiteX2" fmla="*/ 3080351 w 3080351"/>
              <a:gd name="connsiteY2" fmla="*/ 668592 h 668592"/>
              <a:gd name="connsiteX3" fmla="*/ 0 w 3080351"/>
              <a:gd name="connsiteY3" fmla="*/ 180436 h 668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80351" h="668592">
                <a:moveTo>
                  <a:pt x="0" y="180436"/>
                </a:moveTo>
                <a:lnTo>
                  <a:pt x="2170867" y="0"/>
                </a:lnTo>
                <a:lnTo>
                  <a:pt x="3080351" y="668592"/>
                </a:lnTo>
                <a:lnTo>
                  <a:pt x="0" y="180436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/>
          </a:p>
        </p:txBody>
      </p:sp>
      <p:cxnSp>
        <p:nvCxnSpPr>
          <p:cNvPr id="51" name="Прямая соединительная линия 50"/>
          <p:cNvCxnSpPr/>
          <p:nvPr/>
        </p:nvCxnSpPr>
        <p:spPr>
          <a:xfrm flipH="1">
            <a:off x="444500" y="6420040"/>
            <a:ext cx="5580000" cy="0"/>
          </a:xfrm>
          <a:prstGeom prst="line">
            <a:avLst/>
          </a:prstGeom>
          <a:ln w="1047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flipH="1">
            <a:off x="454332" y="6580060"/>
            <a:ext cx="554400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flipH="1">
            <a:off x="6418713" y="6420040"/>
            <a:ext cx="5328000" cy="0"/>
          </a:xfrm>
          <a:prstGeom prst="line">
            <a:avLst/>
          </a:prstGeom>
          <a:ln w="1047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6348344" y="1653268"/>
            <a:ext cx="0" cy="493200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495207" y="2724666"/>
            <a:ext cx="0" cy="3695564"/>
          </a:xfrm>
          <a:prstGeom prst="line">
            <a:avLst/>
          </a:prstGeom>
          <a:ln w="1047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 flipH="1">
            <a:off x="6347577" y="6589585"/>
            <a:ext cx="540000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 flipH="1">
            <a:off x="6363453" y="1661864"/>
            <a:ext cx="540000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 flipH="1">
            <a:off x="6363453" y="2657961"/>
            <a:ext cx="540000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 flipH="1">
            <a:off x="444407" y="2610822"/>
            <a:ext cx="5652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939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edu.lenobl.ru/media/news/images/2020/01/20/New_web_banner_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5879" y="521304"/>
            <a:ext cx="4146122" cy="2171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minobr.pnzreg.ru/upload/iblock/3ee/OISA2018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561"/>
          <a:stretch/>
        </p:blipFill>
        <p:spPr bwMode="auto">
          <a:xfrm>
            <a:off x="214993" y="914399"/>
            <a:ext cx="5068207" cy="5670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Прямоугольник 40"/>
          <p:cNvSpPr/>
          <p:nvPr/>
        </p:nvSpPr>
        <p:spPr>
          <a:xfrm>
            <a:off x="-12850" y="0"/>
            <a:ext cx="12300100" cy="65335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4816996" y="4356274"/>
            <a:ext cx="2993504" cy="938716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lvl="0" algn="r"/>
            <a:r>
              <a:rPr lang="ru-RU" sz="55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25%</a:t>
            </a:r>
            <a:endParaRPr lang="ru-RU" sz="55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7621940" y="3278606"/>
            <a:ext cx="4493860" cy="492440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lvl="0" algn="r"/>
            <a:r>
              <a:rPr lang="ru-RU" sz="2600" dirty="0" smtClean="0">
                <a:latin typeface="Arial Narrow" pitchFamily="34" charset="0"/>
                <a:cs typeface="Arial" pitchFamily="34" charset="0"/>
              </a:rPr>
              <a:t>МЕЖДУНАРОДНЫЙ УРОВЕНЬ</a:t>
            </a:r>
            <a:endParaRPr lang="ru-RU" sz="2600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1" name="Slide Number Placeholder 8">
            <a:extLst>
              <a:ext uri="{FF2B5EF4-FFF2-40B4-BE49-F238E27FC236}">
                <a16:creationId xmlns:a16="http://schemas.microsoft.com/office/drawing/2014/main" xmlns="" id="{6551BBA6-4994-434C-95C6-331D1136B7A2}"/>
              </a:ext>
            </a:extLst>
          </p:cNvPr>
          <p:cNvSpPr txBox="1">
            <a:spLocks/>
          </p:cNvSpPr>
          <p:nvPr/>
        </p:nvSpPr>
        <p:spPr>
          <a:xfrm>
            <a:off x="2356493" y="6301339"/>
            <a:ext cx="404873" cy="33284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327C5-B821-4FE9-A59A-A60D9EB59A9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7236346" y="3835574"/>
            <a:ext cx="4574654" cy="769439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lvl="0" algn="r"/>
            <a:r>
              <a:rPr lang="en-US" sz="4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≥ 500 </a:t>
            </a:r>
            <a:r>
              <a:rPr lang="ru-RU" sz="33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баллов</a:t>
            </a:r>
            <a:endParaRPr lang="ru-RU" sz="33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806700" y="5181600"/>
            <a:ext cx="2616200" cy="167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1" name="Chart 98"/>
          <p:cNvGraphicFramePr/>
          <p:nvPr>
            <p:extLst/>
          </p:nvPr>
        </p:nvGraphicFramePr>
        <p:xfrm>
          <a:off x="5250360" y="3572119"/>
          <a:ext cx="3423740" cy="28159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327775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1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A9B21-019D-4FE3-BF83-6669665EC3D8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3701140" y="1814286"/>
            <a:ext cx="7721603" cy="446141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3701140" y="1306280"/>
            <a:ext cx="812803" cy="4789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57597" y="1473198"/>
            <a:ext cx="81280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>
                <a:solidFill>
                  <a:srgbClr val="FF0000"/>
                </a:solidFill>
              </a:rPr>
              <a:t>600</a:t>
            </a:r>
            <a:endParaRPr lang="ru-RU" sz="2600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95366" y="2336794"/>
            <a:ext cx="812803" cy="4789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4767938" y="2387598"/>
            <a:ext cx="81280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>
                <a:solidFill>
                  <a:srgbClr val="FF0000"/>
                </a:solidFill>
              </a:rPr>
              <a:t>531</a:t>
            </a:r>
            <a:endParaRPr lang="ru-RU" sz="2600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887024" y="2960910"/>
            <a:ext cx="812803" cy="4789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872509" y="3074757"/>
            <a:ext cx="812803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600" dirty="0" smtClean="0">
                <a:solidFill>
                  <a:srgbClr val="0070C0"/>
                </a:solidFill>
              </a:rPr>
              <a:t>480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8113483" y="3283331"/>
            <a:ext cx="812803" cy="4789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8273140" y="3252039"/>
            <a:ext cx="81280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>
                <a:solidFill>
                  <a:srgbClr val="0070C0"/>
                </a:solidFill>
              </a:rPr>
              <a:t>458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0216692" y="3993629"/>
            <a:ext cx="812803" cy="4789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10254792" y="3991365"/>
            <a:ext cx="81280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>
                <a:solidFill>
                  <a:srgbClr val="0070C0"/>
                </a:solidFill>
              </a:rPr>
              <a:t>362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0699746" y="4639768"/>
            <a:ext cx="812803" cy="4789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70C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766421" y="4627979"/>
            <a:ext cx="81280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>
                <a:solidFill>
                  <a:srgbClr val="0070C0"/>
                </a:solidFill>
              </a:rPr>
              <a:t>304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984167" y="6315076"/>
            <a:ext cx="6139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 Narrow" pitchFamily="34" charset="0"/>
              </a:rPr>
              <a:t>ОБРАЗОВАТЕЛЬНЫЕ ОРГАНИЗАЦИИ</a:t>
            </a:r>
            <a:endParaRPr lang="ru-RU" dirty="0">
              <a:latin typeface="Arial Narrow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 rot="16200000">
            <a:off x="550858" y="3176074"/>
            <a:ext cx="5821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Narrow" pitchFamily="34" charset="0"/>
              </a:rPr>
              <a:t>ЧИТАТЕЛЬСКАЯ ГРАМОТНОСТЬ СРЕДНИЙ БАЛЛ ОО</a:t>
            </a:r>
            <a:endParaRPr lang="ru-RU" dirty="0">
              <a:latin typeface="Arial Narrow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785424" y="1169181"/>
            <a:ext cx="61395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latin typeface="Arial Narrow" pitchFamily="34" charset="0"/>
              </a:rPr>
              <a:t>ТИП ОО</a:t>
            </a:r>
          </a:p>
          <a:p>
            <a:pPr algn="ctr"/>
            <a:r>
              <a:rPr lang="ru-RU" sz="2200" dirty="0" smtClean="0">
                <a:latin typeface="Arial Narrow" pitchFamily="34" charset="0"/>
              </a:rPr>
              <a:t>ОО СПО, ООШ, СОШ</a:t>
            </a:r>
          </a:p>
          <a:p>
            <a:pPr algn="ctr"/>
            <a:r>
              <a:rPr lang="ru-RU" sz="2200" dirty="0" smtClean="0">
                <a:latin typeface="Arial Narrow" pitchFamily="34" charset="0"/>
              </a:rPr>
              <a:t>«СИЛЬНЫЕ ШКОЛЫ"</a:t>
            </a:r>
            <a:endParaRPr lang="ru-RU" sz="2200" dirty="0">
              <a:latin typeface="Arial Narrow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8186052" y="1921129"/>
            <a:ext cx="406401" cy="27576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8186052" y="1554385"/>
            <a:ext cx="406401" cy="275768"/>
          </a:xfrm>
          <a:prstGeom prst="rect">
            <a:avLst/>
          </a:prstGeom>
          <a:solidFill>
            <a:srgbClr val="2818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144460" y="188165"/>
            <a:ext cx="781004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>
                <a:solidFill>
                  <a:srgbClr val="0070C0"/>
                </a:solidFill>
                <a:latin typeface="Arial Narrow" pitchFamily="34" charset="0"/>
              </a:rPr>
              <a:t>РЕЗУЛЬТАТЫ ИССЛЕДОВАНИЯ </a:t>
            </a:r>
            <a:r>
              <a:rPr lang="en-US" sz="2600" dirty="0" smtClean="0">
                <a:solidFill>
                  <a:srgbClr val="0070C0"/>
                </a:solidFill>
                <a:latin typeface="Arial Narrow" pitchFamily="34" charset="0"/>
              </a:rPr>
              <a:t>PISA-2018</a:t>
            </a:r>
            <a:r>
              <a:rPr lang="ru-RU" sz="2600" dirty="0" smtClean="0">
                <a:solidFill>
                  <a:srgbClr val="0070C0"/>
                </a:solidFill>
                <a:latin typeface="Arial Narrow" pitchFamily="34" charset="0"/>
              </a:rPr>
              <a:t> ПО РОССИИ</a:t>
            </a:r>
            <a:endParaRPr lang="ru-RU" sz="2600" dirty="0">
              <a:solidFill>
                <a:srgbClr val="0070C0"/>
              </a:solidFill>
              <a:latin typeface="Arial Narrow" pitchFamily="34" charset="0"/>
            </a:endParaRPr>
          </a:p>
        </p:txBody>
      </p:sp>
      <p:pic>
        <p:nvPicPr>
          <p:cNvPr id="28" name="Picture 2" descr="https://edu.lenobl.ru/media/news/images/2020/01/20/New_web_banner_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36" t="28326" r="18624" b="21181"/>
          <a:stretch/>
        </p:blipFill>
        <p:spPr bwMode="auto">
          <a:xfrm rot="16200000">
            <a:off x="-842515" y="3642500"/>
            <a:ext cx="3280235" cy="1190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Прямая соединительная линия 28"/>
          <p:cNvCxnSpPr/>
          <p:nvPr/>
        </p:nvCxnSpPr>
        <p:spPr>
          <a:xfrm flipH="1">
            <a:off x="0" y="763032"/>
            <a:ext cx="6696000" cy="0"/>
          </a:xfrm>
          <a:prstGeom prst="line">
            <a:avLst/>
          </a:prstGeom>
          <a:ln w="95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3730171" y="3018971"/>
            <a:ext cx="7431314" cy="101600"/>
          </a:xfrm>
          <a:prstGeom prst="line">
            <a:avLst/>
          </a:prstGeom>
          <a:ln w="76200">
            <a:solidFill>
              <a:srgbClr val="00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1168735" y="2852056"/>
            <a:ext cx="81280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>
                <a:solidFill>
                  <a:srgbClr val="00FF00"/>
                </a:solidFill>
              </a:rPr>
              <a:t>500</a:t>
            </a:r>
            <a:endParaRPr lang="ru-RU" sz="2600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15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Рисунок 58">
            <a:extLst>
              <a:ext uri="{FF2B5EF4-FFF2-40B4-BE49-F238E27FC236}">
                <a16:creationId xmlns="" xmlns:a16="http://schemas.microsoft.com/office/drawing/2014/main" id="{D2318AB7-DE2C-4F0D-AF25-6807141D5F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8"/>
          <a:stretch/>
        </p:blipFill>
        <p:spPr>
          <a:xfrm>
            <a:off x="0" y="846170"/>
            <a:ext cx="9158496" cy="5674030"/>
          </a:xfrm>
          <a:prstGeom prst="rect">
            <a:avLst/>
          </a:prstGeom>
        </p:spPr>
      </p:pic>
      <p:sp>
        <p:nvSpPr>
          <p:cNvPr id="60" name="Прямоугольник 4"/>
          <p:cNvSpPr/>
          <p:nvPr/>
        </p:nvSpPr>
        <p:spPr>
          <a:xfrm>
            <a:off x="3298295" y="424200"/>
            <a:ext cx="8893705" cy="6295697"/>
          </a:xfrm>
          <a:custGeom>
            <a:avLst/>
            <a:gdLst>
              <a:gd name="connsiteX0" fmla="*/ 0 w 7231117"/>
              <a:gd name="connsiteY0" fmla="*/ 0 h 5990896"/>
              <a:gd name="connsiteX1" fmla="*/ 7231117 w 7231117"/>
              <a:gd name="connsiteY1" fmla="*/ 0 h 5990896"/>
              <a:gd name="connsiteX2" fmla="*/ 7231117 w 7231117"/>
              <a:gd name="connsiteY2" fmla="*/ 5990896 h 5990896"/>
              <a:gd name="connsiteX3" fmla="*/ 0 w 7231117"/>
              <a:gd name="connsiteY3" fmla="*/ 5990896 h 5990896"/>
              <a:gd name="connsiteX4" fmla="*/ 0 w 7231117"/>
              <a:gd name="connsiteY4" fmla="*/ 0 h 5990896"/>
              <a:gd name="connsiteX0" fmla="*/ 2102069 w 9333186"/>
              <a:gd name="connsiteY0" fmla="*/ 0 h 6001407"/>
              <a:gd name="connsiteX1" fmla="*/ 9333186 w 9333186"/>
              <a:gd name="connsiteY1" fmla="*/ 0 h 6001407"/>
              <a:gd name="connsiteX2" fmla="*/ 9333186 w 9333186"/>
              <a:gd name="connsiteY2" fmla="*/ 5990896 h 6001407"/>
              <a:gd name="connsiteX3" fmla="*/ 0 w 9333186"/>
              <a:gd name="connsiteY3" fmla="*/ 6001407 h 6001407"/>
              <a:gd name="connsiteX4" fmla="*/ 2102069 w 9333186"/>
              <a:gd name="connsiteY4" fmla="*/ 0 h 6001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33186" h="6001407">
                <a:moveTo>
                  <a:pt x="2102069" y="0"/>
                </a:moveTo>
                <a:lnTo>
                  <a:pt x="9333186" y="0"/>
                </a:lnTo>
                <a:lnTo>
                  <a:pt x="9333186" y="5990896"/>
                </a:lnTo>
                <a:lnTo>
                  <a:pt x="0" y="6001407"/>
                </a:lnTo>
                <a:lnTo>
                  <a:pt x="210206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525252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rot="16200000">
            <a:off x="4893695" y="2757426"/>
            <a:ext cx="1080000" cy="55399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000" dirty="0" smtClean="0">
                <a:solidFill>
                  <a:srgbClr val="C00000"/>
                </a:solidFill>
                <a:latin typeface="Arial Narrow" pitchFamily="34" charset="0"/>
              </a:rPr>
              <a:t>2016</a:t>
            </a:r>
            <a:endParaRPr lang="ru-RU" sz="3000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44458" y="6543672"/>
            <a:ext cx="2743200" cy="365125"/>
          </a:xfrm>
        </p:spPr>
        <p:txBody>
          <a:bodyPr/>
          <a:lstStyle/>
          <a:p>
            <a:pPr algn="l"/>
            <a:fld id="{821A9B21-019D-4FE3-BF83-6669665EC3D8}" type="slidenum">
              <a:rPr lang="ru-RU" smtClean="0"/>
              <a:pPr algn="l"/>
              <a:t>6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44460" y="188165"/>
            <a:ext cx="781004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>
                <a:solidFill>
                  <a:srgbClr val="0070C0"/>
                </a:solidFill>
                <a:latin typeface="Arial Narrow" pitchFamily="34" charset="0"/>
              </a:rPr>
              <a:t>РОССИЯ В МЕЖДУНАРОДНЫХ ИССЛЕДОВАНИЯХ</a:t>
            </a:r>
            <a:endParaRPr lang="ru-RU" sz="2600" dirty="0">
              <a:solidFill>
                <a:srgbClr val="0070C0"/>
              </a:solidFill>
              <a:latin typeface="Arial Narrow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H="1">
            <a:off x="0" y="661434"/>
            <a:ext cx="6696000" cy="0"/>
          </a:xfrm>
          <a:prstGeom prst="line">
            <a:avLst/>
          </a:prstGeom>
          <a:ln w="95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313962" y="1053397"/>
            <a:ext cx="78100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900" dirty="0" smtClean="0">
                <a:latin typeface="Arial Narrow" pitchFamily="34" charset="0"/>
              </a:rPr>
              <a:t>СРЕДНЕВЗВЕШЕННОЕ МЕСТО         </a:t>
            </a:r>
            <a:r>
              <a:rPr lang="ru-RU" sz="3200" dirty="0" smtClean="0">
                <a:solidFill>
                  <a:srgbClr val="C00000"/>
                </a:solidFill>
                <a:latin typeface="Arial Narrow" pitchFamily="34" charset="0"/>
              </a:rPr>
              <a:t>13,5</a:t>
            </a:r>
            <a:endParaRPr lang="ru-RU" sz="3200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74E489B2-3511-4014-9E0A-7026D3B33F73}"/>
              </a:ext>
            </a:extLst>
          </p:cNvPr>
          <p:cNvSpPr txBox="1"/>
          <p:nvPr/>
        </p:nvSpPr>
        <p:spPr>
          <a:xfrm>
            <a:off x="3655964" y="3077794"/>
            <a:ext cx="879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3BC2003B-5DDA-4446-9844-EDBDC3FC4DB5}"/>
              </a:ext>
            </a:extLst>
          </p:cNvPr>
          <p:cNvSpPr/>
          <p:nvPr/>
        </p:nvSpPr>
        <p:spPr>
          <a:xfrm>
            <a:off x="3751374" y="2407926"/>
            <a:ext cx="1107417" cy="38477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8441C341-AE7E-4B27-B0D5-132FA9424690}"/>
              </a:ext>
            </a:extLst>
          </p:cNvPr>
          <p:cNvSpPr txBox="1"/>
          <p:nvPr/>
        </p:nvSpPr>
        <p:spPr>
          <a:xfrm>
            <a:off x="6178777" y="2404170"/>
            <a:ext cx="3707196" cy="1066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ru-RU" sz="2000" dirty="0" smtClean="0">
                <a:latin typeface="Arial Narrow" panose="020B0606020202030204" pitchFamily="34" charset="0"/>
              </a:rPr>
              <a:t>Читательская грамотность, 4 класс</a:t>
            </a:r>
          </a:p>
          <a:p>
            <a:pPr>
              <a:spcAft>
                <a:spcPts val="200"/>
              </a:spcAft>
            </a:pPr>
            <a:r>
              <a:rPr lang="ru-RU" sz="2000" dirty="0" smtClean="0">
                <a:latin typeface="Arial Narrow" panose="020B0606020202030204" pitchFamily="34" charset="0"/>
              </a:rPr>
              <a:t>Математика, 4 класс</a:t>
            </a:r>
          </a:p>
          <a:p>
            <a:pPr>
              <a:spcAft>
                <a:spcPts val="200"/>
              </a:spcAft>
            </a:pPr>
            <a:r>
              <a:rPr lang="ru-RU" sz="2000" dirty="0" smtClean="0">
                <a:latin typeface="Arial Narrow" panose="020B0606020202030204" pitchFamily="34" charset="0"/>
              </a:rPr>
              <a:t>Естествознание, 4 класс</a:t>
            </a:r>
            <a:endParaRPr lang="ru-RU" sz="2000" dirty="0">
              <a:latin typeface="Arial Narrow" panose="020B060602020203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178777" y="1929920"/>
            <a:ext cx="177573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 smtClean="0">
                <a:latin typeface="Arial Narrow" pitchFamily="34" charset="0"/>
              </a:rPr>
              <a:t>НАПРАВЛЕНИЕ</a:t>
            </a:r>
            <a:endParaRPr lang="ru-RU" sz="3200" dirty="0">
              <a:latin typeface="Arial Narrow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117362" y="1886377"/>
            <a:ext cx="1871447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 smtClean="0">
                <a:latin typeface="Arial Narrow" pitchFamily="34" charset="0"/>
              </a:rPr>
              <a:t>МЕСТО РОССИИ</a:t>
            </a:r>
            <a:endParaRPr lang="ru-RU" sz="3200" dirty="0">
              <a:latin typeface="Arial Narrow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1265377" y="2357460"/>
            <a:ext cx="3257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Arial Narrow" pitchFamily="34" charset="0"/>
              </a:rPr>
              <a:t>1</a:t>
            </a: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 flipV="1">
            <a:off x="6304571" y="2740247"/>
            <a:ext cx="5400000" cy="7938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6304570" y="3059335"/>
            <a:ext cx="5400000" cy="7938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6304571" y="3397473"/>
            <a:ext cx="5400000" cy="7938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11279166" y="2692753"/>
            <a:ext cx="2762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latin typeface="Arial Narrow" pitchFamily="34" charset="0"/>
              </a:rPr>
              <a:t>6</a:t>
            </a:r>
            <a:endParaRPr lang="ru-RU" sz="2400" dirty="0">
              <a:latin typeface="Arial Narrow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1276785" y="3031707"/>
            <a:ext cx="3257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dirty="0">
                <a:latin typeface="Arial Narrow" pitchFamily="34" charset="0"/>
              </a:rPr>
              <a:t>3</a:t>
            </a:r>
          </a:p>
        </p:txBody>
      </p:sp>
      <p:sp>
        <p:nvSpPr>
          <p:cNvPr id="36" name="TextBox 35"/>
          <p:cNvSpPr txBox="1"/>
          <p:nvPr/>
        </p:nvSpPr>
        <p:spPr>
          <a:xfrm rot="16200000">
            <a:off x="4893695" y="3998573"/>
            <a:ext cx="1080000" cy="553998"/>
          </a:xfrm>
          <a:prstGeom prst="rect">
            <a:avLst/>
          </a:prstGeom>
          <a:noFill/>
          <a:ln>
            <a:solidFill>
              <a:srgbClr val="2697C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000" dirty="0" smtClean="0">
                <a:solidFill>
                  <a:srgbClr val="2697C4"/>
                </a:solidFill>
                <a:latin typeface="Arial Narrow" pitchFamily="34" charset="0"/>
              </a:rPr>
              <a:t>2019</a:t>
            </a:r>
            <a:endParaRPr lang="ru-RU" sz="3000" dirty="0">
              <a:solidFill>
                <a:srgbClr val="2697C4"/>
              </a:solidFill>
              <a:latin typeface="Arial Narrow" pitchFamily="34" charset="0"/>
            </a:endParaRPr>
          </a:p>
        </p:txBody>
      </p:sp>
      <p:pic>
        <p:nvPicPr>
          <p:cNvPr id="1026" name="Picture 2" descr="https://minobr.pnzreg.ru/upload/iblock/82d/TIMS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34"/>
          <a:stretch/>
        </p:blipFill>
        <p:spPr bwMode="auto">
          <a:xfrm>
            <a:off x="3846871" y="3733965"/>
            <a:ext cx="1396064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8441C341-AE7E-4B27-B0D5-132FA9424690}"/>
              </a:ext>
            </a:extLst>
          </p:cNvPr>
          <p:cNvSpPr txBox="1"/>
          <p:nvPr/>
        </p:nvSpPr>
        <p:spPr>
          <a:xfrm>
            <a:off x="6167369" y="3866527"/>
            <a:ext cx="3707196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ru-RU" sz="2000" dirty="0" smtClean="0">
                <a:latin typeface="Arial Narrow" panose="020B0606020202030204" pitchFamily="34" charset="0"/>
              </a:rPr>
              <a:t>Математика, 8 класс</a:t>
            </a:r>
          </a:p>
          <a:p>
            <a:pPr>
              <a:spcAft>
                <a:spcPts val="200"/>
              </a:spcAft>
            </a:pPr>
            <a:r>
              <a:rPr lang="ru-RU" sz="2000" dirty="0" smtClean="0">
                <a:latin typeface="Arial Narrow" panose="020B0606020202030204" pitchFamily="34" charset="0"/>
              </a:rPr>
              <a:t>Естествознание, 8 класс</a:t>
            </a:r>
            <a:endParaRPr lang="ru-RU" sz="2000" dirty="0">
              <a:latin typeface="Arial Narrow" panose="020B0606020202030204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1253969" y="3819817"/>
            <a:ext cx="3257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Arial Narrow" pitchFamily="34" charset="0"/>
              </a:rPr>
              <a:t>6</a:t>
            </a:r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 flipV="1">
            <a:off x="6293163" y="4202604"/>
            <a:ext cx="5400000" cy="7938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V="1">
            <a:off x="6293162" y="4521692"/>
            <a:ext cx="5400000" cy="7938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Прямоугольник 41"/>
          <p:cNvSpPr/>
          <p:nvPr/>
        </p:nvSpPr>
        <p:spPr>
          <a:xfrm>
            <a:off x="11267758" y="4155110"/>
            <a:ext cx="2762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latin typeface="Arial Narrow" pitchFamily="34" charset="0"/>
              </a:rPr>
              <a:t>5</a:t>
            </a:r>
            <a:endParaRPr lang="ru-RU" sz="2400" dirty="0">
              <a:latin typeface="Arial Narrow" pitchFamily="34" charset="0"/>
            </a:endParaRPr>
          </a:p>
        </p:txBody>
      </p:sp>
      <p:pic>
        <p:nvPicPr>
          <p:cNvPr id="44" name="Picture 2" descr="https://edu.lenobl.ru/media/news/images/2020/01/20/New_web_banner_1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038"/>
          <a:stretch/>
        </p:blipFill>
        <p:spPr bwMode="auto">
          <a:xfrm>
            <a:off x="3878463" y="5001573"/>
            <a:ext cx="329105" cy="95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4778551" y="5001573"/>
            <a:ext cx="7567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2020</a:t>
            </a:r>
            <a:endParaRPr lang="ru-RU" sz="2200" dirty="0">
              <a:solidFill>
                <a:schemeClr val="accent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49" name="Picture 2" descr="https://edu.lenobl.ru/media/news/images/2020/01/20/New_web_banner_1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02" t="22455" r="17841" b="20914"/>
          <a:stretch/>
        </p:blipFill>
        <p:spPr bwMode="auto">
          <a:xfrm>
            <a:off x="3911810" y="5001573"/>
            <a:ext cx="800927" cy="404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https://edu.lenobl.ru/media/news/images/2020/01/20/New_web_banner_1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47" b="50000"/>
          <a:stretch/>
        </p:blipFill>
        <p:spPr bwMode="auto">
          <a:xfrm>
            <a:off x="5361597" y="5001574"/>
            <a:ext cx="349097" cy="479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3994191" y="5360067"/>
            <a:ext cx="17292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Arial Narrow" panose="020B0606020202030204" pitchFamily="34" charset="0"/>
              </a:rPr>
              <a:t>Общероссийское </a:t>
            </a:r>
          </a:p>
          <a:p>
            <a:r>
              <a:rPr lang="ru-RU" sz="1200" dirty="0" smtClean="0">
                <a:latin typeface="Arial Narrow" panose="020B0606020202030204" pitchFamily="34" charset="0"/>
              </a:rPr>
              <a:t>исследование по модели </a:t>
            </a:r>
          </a:p>
          <a:p>
            <a:r>
              <a:rPr lang="ru-RU" sz="1200" dirty="0" smtClean="0">
                <a:latin typeface="Arial Narrow" panose="020B0606020202030204" pitchFamily="34" charset="0"/>
              </a:rPr>
              <a:t>                              PISA</a:t>
            </a:r>
            <a:endParaRPr lang="ru-RU" sz="1200" dirty="0">
              <a:latin typeface="Arial Narrow" panose="020B0606020202030204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3878463" y="5001574"/>
            <a:ext cx="1832231" cy="95943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8441C341-AE7E-4B27-B0D5-132FA9424690}"/>
              </a:ext>
            </a:extLst>
          </p:cNvPr>
          <p:cNvSpPr txBox="1"/>
          <p:nvPr/>
        </p:nvSpPr>
        <p:spPr>
          <a:xfrm>
            <a:off x="6178776" y="5020383"/>
            <a:ext cx="4591660" cy="1066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ru-RU" sz="2000" dirty="0" smtClean="0">
                <a:latin typeface="Arial Narrow" panose="020B0606020202030204" pitchFamily="34" charset="0"/>
              </a:rPr>
              <a:t>Читательская грамотность, 15-летние</a:t>
            </a:r>
          </a:p>
          <a:p>
            <a:pPr>
              <a:spcAft>
                <a:spcPts val="200"/>
              </a:spcAft>
            </a:pPr>
            <a:r>
              <a:rPr lang="ru-RU" sz="2000" dirty="0" smtClean="0">
                <a:latin typeface="Arial Narrow" panose="020B0606020202030204" pitchFamily="34" charset="0"/>
              </a:rPr>
              <a:t>Математическая </a:t>
            </a:r>
            <a:r>
              <a:rPr lang="ru-RU" sz="2000" dirty="0">
                <a:latin typeface="Arial Narrow" panose="020B0606020202030204" pitchFamily="34" charset="0"/>
              </a:rPr>
              <a:t>грамотность, 15-летние</a:t>
            </a:r>
            <a:endParaRPr lang="ru-RU" sz="2000" dirty="0" smtClean="0">
              <a:latin typeface="Arial Narrow" panose="020B0606020202030204" pitchFamily="34" charset="0"/>
            </a:endParaRPr>
          </a:p>
          <a:p>
            <a:pPr>
              <a:spcAft>
                <a:spcPts val="200"/>
              </a:spcAft>
            </a:pPr>
            <a:r>
              <a:rPr lang="ru-RU" sz="2000" dirty="0">
                <a:latin typeface="Arial Narrow" panose="020B0606020202030204" pitchFamily="34" charset="0"/>
              </a:rPr>
              <a:t>Естественнонаучная грамотность, 15-летние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11265377" y="4973673"/>
            <a:ext cx="4667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Arial Narrow" pitchFamily="34" charset="0"/>
              </a:rPr>
              <a:t>24</a:t>
            </a:r>
          </a:p>
        </p:txBody>
      </p:sp>
      <p:cxnSp>
        <p:nvCxnSpPr>
          <p:cNvPr id="53" name="Прямая соединительная линия 52"/>
          <p:cNvCxnSpPr/>
          <p:nvPr/>
        </p:nvCxnSpPr>
        <p:spPr>
          <a:xfrm flipV="1">
            <a:off x="6304571" y="5356460"/>
            <a:ext cx="5400000" cy="7938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 flipV="1">
            <a:off x="6304570" y="5675548"/>
            <a:ext cx="5400000" cy="7938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 flipV="1">
            <a:off x="6304571" y="6013686"/>
            <a:ext cx="5400000" cy="7938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Прямоугольник 55"/>
          <p:cNvSpPr/>
          <p:nvPr/>
        </p:nvSpPr>
        <p:spPr>
          <a:xfrm>
            <a:off x="11279166" y="5308966"/>
            <a:ext cx="6029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latin typeface="Arial Narrow" pitchFamily="34" charset="0"/>
              </a:rPr>
              <a:t>27</a:t>
            </a:r>
            <a:endParaRPr lang="ru-RU" sz="2400" dirty="0">
              <a:latin typeface="Arial Narrow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11276785" y="5647920"/>
            <a:ext cx="4667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latin typeface="Arial Narrow" pitchFamily="34" charset="0"/>
              </a:rPr>
              <a:t>36</a:t>
            </a:r>
            <a:endParaRPr lang="ru-RU" sz="2400" dirty="0">
              <a:latin typeface="Arial Narrow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097" y="2488075"/>
            <a:ext cx="1418838" cy="109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9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A9B21-019D-4FE3-BF83-6669665EC3D8}" type="slidenum">
              <a:rPr lang="ru-RU" smtClean="0">
                <a:latin typeface="Arial Narrow" panose="020B0606020202030204" pitchFamily="34" charset="0"/>
              </a:rPr>
              <a:pPr/>
              <a:t>7</a:t>
            </a:fld>
            <a:endParaRPr lang="ru-RU">
              <a:latin typeface="Arial Narrow" panose="020B060602020203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80" t="35221" r="17110" b="27052"/>
          <a:stretch/>
        </p:blipFill>
        <p:spPr bwMode="auto">
          <a:xfrm>
            <a:off x="-3164" y="457201"/>
            <a:ext cx="12057285" cy="638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18"/>
          <p:cNvSpPr txBox="1">
            <a:spLocks noChangeArrowheads="1"/>
          </p:cNvSpPr>
          <p:nvPr/>
        </p:nvSpPr>
        <p:spPr bwMode="auto">
          <a:xfrm>
            <a:off x="3043413" y="5104755"/>
            <a:ext cx="1983105" cy="490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5" tIns="36575" rIns="36575" bIns="36575" numCol="1" anchor="t" anchorCtr="0" compatLnSpc="1">
            <a:prstTxWarp prst="textNoShape">
              <a:avLst/>
            </a:prstTxWarp>
          </a:bodyPr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r>
              <a:rPr lang="ru-RU" sz="2300" b="1" dirty="0">
                <a:solidFill>
                  <a:srgbClr val="C00000"/>
                </a:solidFill>
                <a:latin typeface="Arial Narrow" panose="020B0606020202030204" pitchFamily="34" charset="0"/>
                <a:cs typeface="Arial" pitchFamily="34" charset="0"/>
              </a:rPr>
              <a:t>ЧЕЛЯБИНСК</a:t>
            </a:r>
            <a:endParaRPr lang="ru-RU" sz="1900" b="1" dirty="0">
              <a:solidFill>
                <a:srgbClr val="C00000"/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069683" y="4978540"/>
            <a:ext cx="108000" cy="108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>
              <a:latin typeface="Arial Narrow" panose="020B0606020202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 flipH="1">
            <a:off x="7318471" y="861783"/>
            <a:ext cx="900000" cy="6048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>
              <a:latin typeface="Arial Narrow" panose="020B060602020203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163970" y="1803763"/>
            <a:ext cx="2650323" cy="646329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ru-RU" dirty="0">
                <a:latin typeface="Arial Narrow" panose="020B0606020202030204" pitchFamily="34" charset="0"/>
              </a:rPr>
              <a:t>ОБРАЗОВАТЕЛЬНЫХ ОРГАНИЗАЦИЙ</a:t>
            </a:r>
          </a:p>
        </p:txBody>
      </p:sp>
      <p:grpSp>
        <p:nvGrpSpPr>
          <p:cNvPr id="9" name="Группа 8"/>
          <p:cNvGrpSpPr/>
          <p:nvPr/>
        </p:nvGrpSpPr>
        <p:grpSpPr>
          <a:xfrm flipH="1">
            <a:off x="7133102" y="823998"/>
            <a:ext cx="1937793" cy="676579"/>
            <a:chOff x="3036167" y="365125"/>
            <a:chExt cx="1460841" cy="563814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3036167" y="365125"/>
              <a:ext cx="1263720" cy="504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4209008" y="640939"/>
              <a:ext cx="288000" cy="288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 Narrow" panose="020B0606020202030204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 flipH="1">
            <a:off x="7785661" y="828636"/>
            <a:ext cx="1709891" cy="60016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ru-RU" sz="3300" dirty="0">
                <a:latin typeface="Arial Narrow" panose="020B0606020202030204" pitchFamily="34" charset="0"/>
              </a:rPr>
              <a:t>42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9176670" y="992218"/>
            <a:ext cx="2804639" cy="369330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ru-RU" dirty="0">
                <a:latin typeface="Arial Narrow" panose="020B0606020202030204" pitchFamily="34" charset="0"/>
              </a:rPr>
              <a:t>СУБЪЕКТЫ РФ</a:t>
            </a:r>
          </a:p>
        </p:txBody>
      </p:sp>
      <p:sp>
        <p:nvSpPr>
          <p:cNvPr id="14" name="TextBox 13"/>
          <p:cNvSpPr txBox="1"/>
          <p:nvPr/>
        </p:nvSpPr>
        <p:spPr>
          <a:xfrm flipH="1">
            <a:off x="890697" y="3035001"/>
            <a:ext cx="1980190" cy="1277271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ru-RU" sz="7700" dirty="0">
                <a:solidFill>
                  <a:srgbClr val="0070C0"/>
                </a:solidFill>
                <a:latin typeface="Arial Narrow" panose="020B0606020202030204" pitchFamily="34" charset="0"/>
              </a:rPr>
              <a:t>36</a:t>
            </a:r>
          </a:p>
        </p:txBody>
      </p:sp>
      <p:sp>
        <p:nvSpPr>
          <p:cNvPr id="17" name="Прямоугольник 16"/>
          <p:cNvSpPr/>
          <p:nvPr/>
        </p:nvSpPr>
        <p:spPr>
          <a:xfrm flipH="1">
            <a:off x="7318471" y="1890483"/>
            <a:ext cx="900000" cy="6048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>
              <a:latin typeface="Arial Narrow" panose="020B0606020202030204" pitchFamily="34" charset="0"/>
            </a:endParaRPr>
          </a:p>
        </p:txBody>
      </p:sp>
      <p:grpSp>
        <p:nvGrpSpPr>
          <p:cNvPr id="18" name="Группа 17"/>
          <p:cNvGrpSpPr/>
          <p:nvPr/>
        </p:nvGrpSpPr>
        <p:grpSpPr>
          <a:xfrm flipH="1">
            <a:off x="7133102" y="1852697"/>
            <a:ext cx="1937793" cy="676579"/>
            <a:chOff x="3036167" y="365125"/>
            <a:chExt cx="1460841" cy="563814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3036167" y="365125"/>
              <a:ext cx="1263720" cy="504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4209008" y="640939"/>
              <a:ext cx="288000" cy="288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 Narrow" panose="020B0606020202030204" pitchFamily="34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 flipH="1">
            <a:off x="7394581" y="1867666"/>
            <a:ext cx="1709891" cy="60016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r"/>
            <a:r>
              <a:rPr lang="ru-RU" sz="3300" dirty="0">
                <a:latin typeface="Arial Narrow" panose="020B0606020202030204" pitchFamily="34" charset="0"/>
              </a:rPr>
              <a:t>189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1295345" y="4140736"/>
            <a:ext cx="3276656" cy="646329"/>
          </a:xfrm>
          <a:prstGeom prst="rect">
            <a:avLst/>
          </a:prstGeom>
          <a:solidFill>
            <a:srgbClr val="FFFFFF">
              <a:alpha val="65098"/>
            </a:srgbClr>
          </a:solidFill>
        </p:spPr>
        <p:txBody>
          <a:bodyPr wrap="square" lIns="91438" tIns="45719" rIns="91438" bIns="45719">
            <a:spAutoFit/>
          </a:bodyPr>
          <a:lstStyle/>
          <a:p>
            <a:r>
              <a:rPr lang="ru-RU" dirty="0">
                <a:latin typeface="Arial Narrow" panose="020B0606020202030204" pitchFamily="34" charset="0"/>
              </a:rPr>
              <a:t>ОБЩЕОБРАЗОВАТЕЛЬНЫХ ОРГАНИЗАЦИЙ</a:t>
            </a:r>
          </a:p>
        </p:txBody>
      </p:sp>
      <p:sp>
        <p:nvSpPr>
          <p:cNvPr id="42" name="Номер слайда 1"/>
          <p:cNvSpPr txBox="1">
            <a:spLocks/>
          </p:cNvSpPr>
          <p:nvPr/>
        </p:nvSpPr>
        <p:spPr>
          <a:xfrm>
            <a:off x="8472720" y="63490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1A9B21-019D-4FE3-BF83-6669665EC3D8}" type="slidenum">
              <a:rPr lang="ru-RU" smtClean="0">
                <a:latin typeface="Arial Narrow" panose="020B0606020202030204" pitchFamily="34" charset="0"/>
              </a:rPr>
              <a:pPr/>
              <a:t>7</a:t>
            </a:fld>
            <a:endParaRPr lang="ru-RU">
              <a:latin typeface="Arial Narrow" panose="020B0606020202030204" pitchFamily="34" charset="0"/>
            </a:endParaRPr>
          </a:p>
        </p:txBody>
      </p:sp>
      <p:sp>
        <p:nvSpPr>
          <p:cNvPr id="44" name="Равнобедренный треугольник 7"/>
          <p:cNvSpPr/>
          <p:nvPr/>
        </p:nvSpPr>
        <p:spPr>
          <a:xfrm rot="3464699">
            <a:off x="734769" y="-1769169"/>
            <a:ext cx="2076639" cy="3705563"/>
          </a:xfrm>
          <a:custGeom>
            <a:avLst/>
            <a:gdLst>
              <a:gd name="connsiteX0" fmla="*/ 0 w 1376516"/>
              <a:gd name="connsiteY0" fmla="*/ 4173794 h 4173794"/>
              <a:gd name="connsiteX1" fmla="*/ 688258 w 1376516"/>
              <a:gd name="connsiteY1" fmla="*/ 0 h 4173794"/>
              <a:gd name="connsiteX2" fmla="*/ 1376516 w 1376516"/>
              <a:gd name="connsiteY2" fmla="*/ 4173794 h 4173794"/>
              <a:gd name="connsiteX3" fmla="*/ 0 w 1376516"/>
              <a:gd name="connsiteY3" fmla="*/ 4173794 h 4173794"/>
              <a:gd name="connsiteX0" fmla="*/ 0 w 2340077"/>
              <a:gd name="connsiteY0" fmla="*/ 4173794 h 4173794"/>
              <a:gd name="connsiteX1" fmla="*/ 1651819 w 2340077"/>
              <a:gd name="connsiteY1" fmla="*/ 0 h 4173794"/>
              <a:gd name="connsiteX2" fmla="*/ 2340077 w 2340077"/>
              <a:gd name="connsiteY2" fmla="*/ 4173794 h 4173794"/>
              <a:gd name="connsiteX3" fmla="*/ 0 w 2340077"/>
              <a:gd name="connsiteY3" fmla="*/ 4173794 h 4173794"/>
              <a:gd name="connsiteX0" fmla="*/ 0 w 2340077"/>
              <a:gd name="connsiteY0" fmla="*/ 4832556 h 4832556"/>
              <a:gd name="connsiteX1" fmla="*/ 1927122 w 2340077"/>
              <a:gd name="connsiteY1" fmla="*/ 0 h 4832556"/>
              <a:gd name="connsiteX2" fmla="*/ 2340077 w 2340077"/>
              <a:gd name="connsiteY2" fmla="*/ 4832556 h 4832556"/>
              <a:gd name="connsiteX3" fmla="*/ 0 w 2340077"/>
              <a:gd name="connsiteY3" fmla="*/ 4832556 h 4832556"/>
              <a:gd name="connsiteX0" fmla="*/ 0 w 1927122"/>
              <a:gd name="connsiteY0" fmla="*/ 4832556 h 4832556"/>
              <a:gd name="connsiteX1" fmla="*/ 1927122 w 1927122"/>
              <a:gd name="connsiteY1" fmla="*/ 0 h 4832556"/>
              <a:gd name="connsiteX2" fmla="*/ 1828799 w 1927122"/>
              <a:gd name="connsiteY2" fmla="*/ 4832556 h 4832556"/>
              <a:gd name="connsiteX3" fmla="*/ 0 w 1927122"/>
              <a:gd name="connsiteY3" fmla="*/ 4832556 h 4832556"/>
              <a:gd name="connsiteX0" fmla="*/ 0 w 1927122"/>
              <a:gd name="connsiteY0" fmla="*/ 4832556 h 4842388"/>
              <a:gd name="connsiteX1" fmla="*/ 1927122 w 1927122"/>
              <a:gd name="connsiteY1" fmla="*/ 0 h 4842388"/>
              <a:gd name="connsiteX2" fmla="*/ 1641987 w 1927122"/>
              <a:gd name="connsiteY2" fmla="*/ 4842388 h 4842388"/>
              <a:gd name="connsiteX3" fmla="*/ 0 w 1927122"/>
              <a:gd name="connsiteY3" fmla="*/ 4832556 h 4842388"/>
              <a:gd name="connsiteX0" fmla="*/ 0 w 2517058"/>
              <a:gd name="connsiteY0" fmla="*/ 4812931 h 4842388"/>
              <a:gd name="connsiteX1" fmla="*/ 2517058 w 2517058"/>
              <a:gd name="connsiteY1" fmla="*/ 0 h 4842388"/>
              <a:gd name="connsiteX2" fmla="*/ 2231923 w 2517058"/>
              <a:gd name="connsiteY2" fmla="*/ 4842388 h 4842388"/>
              <a:gd name="connsiteX3" fmla="*/ 0 w 2517058"/>
              <a:gd name="connsiteY3" fmla="*/ 4812931 h 4842388"/>
              <a:gd name="connsiteX0" fmla="*/ 0 w 2517058"/>
              <a:gd name="connsiteY0" fmla="*/ 4812931 h 4822763"/>
              <a:gd name="connsiteX1" fmla="*/ 2517058 w 2517058"/>
              <a:gd name="connsiteY1" fmla="*/ 0 h 4822763"/>
              <a:gd name="connsiteX2" fmla="*/ 1494504 w 2517058"/>
              <a:gd name="connsiteY2" fmla="*/ 4822763 h 4822763"/>
              <a:gd name="connsiteX3" fmla="*/ 0 w 2517058"/>
              <a:gd name="connsiteY3" fmla="*/ 4812931 h 4822763"/>
              <a:gd name="connsiteX0" fmla="*/ 0 w 2517058"/>
              <a:gd name="connsiteY0" fmla="*/ 4812931 h 4812931"/>
              <a:gd name="connsiteX1" fmla="*/ 2517058 w 2517058"/>
              <a:gd name="connsiteY1" fmla="*/ 0 h 4812931"/>
              <a:gd name="connsiteX2" fmla="*/ 1838633 w 2517058"/>
              <a:gd name="connsiteY2" fmla="*/ 4793326 h 4812931"/>
              <a:gd name="connsiteX3" fmla="*/ 0 w 2517058"/>
              <a:gd name="connsiteY3" fmla="*/ 4812931 h 4812931"/>
              <a:gd name="connsiteX0" fmla="*/ 0 w 2823517"/>
              <a:gd name="connsiteY0" fmla="*/ 4593101 h 4593101"/>
              <a:gd name="connsiteX1" fmla="*/ 2823517 w 2823517"/>
              <a:gd name="connsiteY1" fmla="*/ 0 h 4593101"/>
              <a:gd name="connsiteX2" fmla="*/ 1838633 w 2823517"/>
              <a:gd name="connsiteY2" fmla="*/ 4573496 h 4593101"/>
              <a:gd name="connsiteX3" fmla="*/ 0 w 2823517"/>
              <a:gd name="connsiteY3" fmla="*/ 4593101 h 4593101"/>
              <a:gd name="connsiteX0" fmla="*/ 0 w 2823517"/>
              <a:gd name="connsiteY0" fmla="*/ 4593101 h 4593101"/>
              <a:gd name="connsiteX1" fmla="*/ 2823517 w 2823517"/>
              <a:gd name="connsiteY1" fmla="*/ 0 h 4593101"/>
              <a:gd name="connsiteX2" fmla="*/ 2056196 w 2823517"/>
              <a:gd name="connsiteY2" fmla="*/ 2846654 h 4593101"/>
              <a:gd name="connsiteX3" fmla="*/ 0 w 2823517"/>
              <a:gd name="connsiteY3" fmla="*/ 4593101 h 4593101"/>
              <a:gd name="connsiteX0" fmla="*/ 0 w 2823517"/>
              <a:gd name="connsiteY0" fmla="*/ 4593101 h 4593101"/>
              <a:gd name="connsiteX1" fmla="*/ 2823517 w 2823517"/>
              <a:gd name="connsiteY1" fmla="*/ 0 h 4593101"/>
              <a:gd name="connsiteX2" fmla="*/ 1825796 w 2823517"/>
              <a:gd name="connsiteY2" fmla="*/ 2426511 h 4593101"/>
              <a:gd name="connsiteX3" fmla="*/ 0 w 2823517"/>
              <a:gd name="connsiteY3" fmla="*/ 4593101 h 4593101"/>
              <a:gd name="connsiteX0" fmla="*/ 0 w 2823517"/>
              <a:gd name="connsiteY0" fmla="*/ 4593101 h 4720789"/>
              <a:gd name="connsiteX1" fmla="*/ 2823517 w 2823517"/>
              <a:gd name="connsiteY1" fmla="*/ 0 h 4720789"/>
              <a:gd name="connsiteX2" fmla="*/ 858269 w 2823517"/>
              <a:gd name="connsiteY2" fmla="*/ 4720789 h 4720789"/>
              <a:gd name="connsiteX3" fmla="*/ 0 w 2823517"/>
              <a:gd name="connsiteY3" fmla="*/ 4593101 h 4720789"/>
              <a:gd name="connsiteX0" fmla="*/ 0 w 2823517"/>
              <a:gd name="connsiteY0" fmla="*/ 4593101 h 5087741"/>
              <a:gd name="connsiteX1" fmla="*/ 2823517 w 2823517"/>
              <a:gd name="connsiteY1" fmla="*/ 0 h 5087741"/>
              <a:gd name="connsiteX2" fmla="*/ 653217 w 2823517"/>
              <a:gd name="connsiteY2" fmla="*/ 5087740 h 5087741"/>
              <a:gd name="connsiteX3" fmla="*/ 0 w 2823517"/>
              <a:gd name="connsiteY3" fmla="*/ 4593101 h 5087741"/>
              <a:gd name="connsiteX0" fmla="*/ 0 w 2890326"/>
              <a:gd name="connsiteY0" fmla="*/ 4699821 h 5087740"/>
              <a:gd name="connsiteX1" fmla="*/ 2890326 w 2890326"/>
              <a:gd name="connsiteY1" fmla="*/ 0 h 5087740"/>
              <a:gd name="connsiteX2" fmla="*/ 720026 w 2890326"/>
              <a:gd name="connsiteY2" fmla="*/ 5087740 h 5087740"/>
              <a:gd name="connsiteX3" fmla="*/ 0 w 2890326"/>
              <a:gd name="connsiteY3" fmla="*/ 4699821 h 5087740"/>
              <a:gd name="connsiteX0" fmla="*/ 0 w 2890326"/>
              <a:gd name="connsiteY0" fmla="*/ 4699821 h 5199120"/>
              <a:gd name="connsiteX1" fmla="*/ 2890326 w 2890326"/>
              <a:gd name="connsiteY1" fmla="*/ 0 h 5199120"/>
              <a:gd name="connsiteX2" fmla="*/ 699641 w 2890326"/>
              <a:gd name="connsiteY2" fmla="*/ 5199121 h 5199120"/>
              <a:gd name="connsiteX3" fmla="*/ 0 w 2890326"/>
              <a:gd name="connsiteY3" fmla="*/ 4699821 h 5199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0326" h="5199120">
                <a:moveTo>
                  <a:pt x="0" y="4699821"/>
                </a:moveTo>
                <a:lnTo>
                  <a:pt x="2890326" y="0"/>
                </a:lnTo>
                <a:lnTo>
                  <a:pt x="699641" y="5199121"/>
                </a:lnTo>
                <a:lnTo>
                  <a:pt x="0" y="4699821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Arial Narrow" panose="020B0606020202030204" pitchFamily="34" charset="0"/>
            </a:endParaRPr>
          </a:p>
        </p:txBody>
      </p:sp>
      <p:sp>
        <p:nvSpPr>
          <p:cNvPr id="45" name="Равнобедренный треугольник 8"/>
          <p:cNvSpPr/>
          <p:nvPr/>
        </p:nvSpPr>
        <p:spPr>
          <a:xfrm rot="11462306" flipH="1">
            <a:off x="755179" y="-264696"/>
            <a:ext cx="2839617" cy="734355"/>
          </a:xfrm>
          <a:custGeom>
            <a:avLst/>
            <a:gdLst>
              <a:gd name="connsiteX0" fmla="*/ 0 w 2113935"/>
              <a:gd name="connsiteY0" fmla="*/ 1661651 h 1661651"/>
              <a:gd name="connsiteX1" fmla="*/ 1056968 w 2113935"/>
              <a:gd name="connsiteY1" fmla="*/ 0 h 1661651"/>
              <a:gd name="connsiteX2" fmla="*/ 2113935 w 2113935"/>
              <a:gd name="connsiteY2" fmla="*/ 1661651 h 1661651"/>
              <a:gd name="connsiteX3" fmla="*/ 0 w 2113935"/>
              <a:gd name="connsiteY3" fmla="*/ 1661651 h 1661651"/>
              <a:gd name="connsiteX0" fmla="*/ 0 w 3195484"/>
              <a:gd name="connsiteY0" fmla="*/ 1661651 h 1848464"/>
              <a:gd name="connsiteX1" fmla="*/ 1056968 w 3195484"/>
              <a:gd name="connsiteY1" fmla="*/ 0 h 1848464"/>
              <a:gd name="connsiteX2" fmla="*/ 3195484 w 3195484"/>
              <a:gd name="connsiteY2" fmla="*/ 1848464 h 1848464"/>
              <a:gd name="connsiteX3" fmla="*/ 0 w 3195484"/>
              <a:gd name="connsiteY3" fmla="*/ 1661651 h 1848464"/>
              <a:gd name="connsiteX0" fmla="*/ 0 w 3195484"/>
              <a:gd name="connsiteY0" fmla="*/ 452283 h 639096"/>
              <a:gd name="connsiteX1" fmla="*/ 2118852 w 3195484"/>
              <a:gd name="connsiteY1" fmla="*/ 0 h 639096"/>
              <a:gd name="connsiteX2" fmla="*/ 3195484 w 3195484"/>
              <a:gd name="connsiteY2" fmla="*/ 639096 h 639096"/>
              <a:gd name="connsiteX3" fmla="*/ 0 w 3195484"/>
              <a:gd name="connsiteY3" fmla="*/ 452283 h 639096"/>
              <a:gd name="connsiteX0" fmla="*/ 0 w 3097161"/>
              <a:gd name="connsiteY0" fmla="*/ 452283 h 875070"/>
              <a:gd name="connsiteX1" fmla="*/ 2118852 w 3097161"/>
              <a:gd name="connsiteY1" fmla="*/ 0 h 875070"/>
              <a:gd name="connsiteX2" fmla="*/ 3097161 w 3097161"/>
              <a:gd name="connsiteY2" fmla="*/ 875070 h 875070"/>
              <a:gd name="connsiteX3" fmla="*/ 0 w 3097161"/>
              <a:gd name="connsiteY3" fmla="*/ 452283 h 875070"/>
              <a:gd name="connsiteX0" fmla="*/ 0 w 3097161"/>
              <a:gd name="connsiteY0" fmla="*/ 226141 h 648928"/>
              <a:gd name="connsiteX1" fmla="*/ 2168015 w 3097161"/>
              <a:gd name="connsiteY1" fmla="*/ 0 h 648928"/>
              <a:gd name="connsiteX2" fmla="*/ 3097161 w 3097161"/>
              <a:gd name="connsiteY2" fmla="*/ 648928 h 648928"/>
              <a:gd name="connsiteX3" fmla="*/ 0 w 3097161"/>
              <a:gd name="connsiteY3" fmla="*/ 226141 h 648928"/>
              <a:gd name="connsiteX0" fmla="*/ 0 w 3077499"/>
              <a:gd name="connsiteY0" fmla="*/ 226141 h 668592"/>
              <a:gd name="connsiteX1" fmla="*/ 2168015 w 3077499"/>
              <a:gd name="connsiteY1" fmla="*/ 0 h 668592"/>
              <a:gd name="connsiteX2" fmla="*/ 3077499 w 3077499"/>
              <a:gd name="connsiteY2" fmla="*/ 668592 h 668592"/>
              <a:gd name="connsiteX3" fmla="*/ 0 w 3077499"/>
              <a:gd name="connsiteY3" fmla="*/ 226141 h 668592"/>
              <a:gd name="connsiteX0" fmla="*/ 0 w 3080351"/>
              <a:gd name="connsiteY0" fmla="*/ 180436 h 668592"/>
              <a:gd name="connsiteX1" fmla="*/ 2170867 w 3080351"/>
              <a:gd name="connsiteY1" fmla="*/ 0 h 668592"/>
              <a:gd name="connsiteX2" fmla="*/ 3080351 w 3080351"/>
              <a:gd name="connsiteY2" fmla="*/ 668592 h 668592"/>
              <a:gd name="connsiteX3" fmla="*/ 0 w 3080351"/>
              <a:gd name="connsiteY3" fmla="*/ 180436 h 668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80351" h="668592">
                <a:moveTo>
                  <a:pt x="0" y="180436"/>
                </a:moveTo>
                <a:lnTo>
                  <a:pt x="2170867" y="0"/>
                </a:lnTo>
                <a:lnTo>
                  <a:pt x="3080351" y="668592"/>
                </a:lnTo>
                <a:lnTo>
                  <a:pt x="0" y="180436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>
              <a:latin typeface="Arial Narrow" panose="020B0606020202030204" pitchFamily="34" charset="0"/>
            </a:endParaRPr>
          </a:p>
        </p:txBody>
      </p:sp>
      <p:pic>
        <p:nvPicPr>
          <p:cNvPr id="46" name="Picture 2" descr="https://edu.lenobl.ru/media/news/images/2020/01/20/New_web_banner_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36" t="28326" r="18624" b="21181"/>
          <a:stretch/>
        </p:blipFill>
        <p:spPr bwMode="auto">
          <a:xfrm>
            <a:off x="1403296" y="677494"/>
            <a:ext cx="3280235" cy="1190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DF5AB798-BE14-4149-9787-BA668DA04788}"/>
              </a:ext>
            </a:extLst>
          </p:cNvPr>
          <p:cNvSpPr/>
          <p:nvPr/>
        </p:nvSpPr>
        <p:spPr>
          <a:xfrm>
            <a:off x="5041188" y="861783"/>
            <a:ext cx="1864437" cy="802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2020</a:t>
            </a:r>
            <a:endParaRPr lang="ru-RU" sz="4400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AF226C1D-4BD3-4A9A-8FE8-D86AEB87C1B9}"/>
              </a:ext>
            </a:extLst>
          </p:cNvPr>
          <p:cNvSpPr/>
          <p:nvPr/>
        </p:nvSpPr>
        <p:spPr>
          <a:xfrm>
            <a:off x="5453919" y="3598920"/>
            <a:ext cx="4122426" cy="80212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 Narrow" panose="020B0606020202030204" pitchFamily="34" charset="0"/>
              </a:rPr>
              <a:t>2021 </a:t>
            </a:r>
            <a:r>
              <a:rPr lang="ru-RU" sz="2400" dirty="0">
                <a:latin typeface="Arial Narrow" panose="020B0606020202030204" pitchFamily="34" charset="0"/>
              </a:rPr>
              <a:t>– МАОУ «ОЦ «НЬЮТОН»</a:t>
            </a:r>
          </a:p>
        </p:txBody>
      </p:sp>
      <p:pic>
        <p:nvPicPr>
          <p:cNvPr id="1026" name="Picture 2" descr="https://static.mk.ru/upload/entities/2021/08/23/14/articles/facebookPicture/3c/5d/1c/fa/8c6ec7982cf264589bca370d0512a73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3657600"/>
            <a:ext cx="162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https://static.mk.ru/upload/entities/2021/08/23/14/articles/facebookPicture/3c/5d/1c/fa/8c6ec7982cf264589bca370d0512a73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810"/>
          <a:stretch/>
        </p:blipFill>
        <p:spPr bwMode="auto">
          <a:xfrm>
            <a:off x="5453919" y="4440810"/>
            <a:ext cx="4122426" cy="1681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9576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77945" y="195515"/>
            <a:ext cx="3387926" cy="223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Группа 26"/>
          <p:cNvGrpSpPr/>
          <p:nvPr/>
        </p:nvGrpSpPr>
        <p:grpSpPr>
          <a:xfrm>
            <a:off x="4984956" y="196909"/>
            <a:ext cx="7095950" cy="6553683"/>
            <a:chOff x="4493342" y="109043"/>
            <a:chExt cx="7576067" cy="6269595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4493342" y="2306083"/>
              <a:ext cx="3609669" cy="178413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20988" y="109043"/>
              <a:ext cx="3848421" cy="2566015"/>
            </a:xfrm>
            <a:prstGeom prst="rect">
              <a:avLst/>
            </a:prstGeom>
          </p:spPr>
        </p:pic>
        <p:pic>
          <p:nvPicPr>
            <p:cNvPr id="32" name="Рисунок 31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267"/>
            <a:stretch/>
          </p:blipFill>
          <p:spPr>
            <a:xfrm flipH="1">
              <a:off x="8220984" y="2733331"/>
              <a:ext cx="3848424" cy="3645307"/>
            </a:xfrm>
            <a:prstGeom prst="rect">
              <a:avLst/>
            </a:prstGeom>
          </p:spPr>
        </p:pic>
      </p:grpSp>
      <p:sp>
        <p:nvSpPr>
          <p:cNvPr id="40" name="Прямоугольник 39"/>
          <p:cNvSpPr/>
          <p:nvPr/>
        </p:nvSpPr>
        <p:spPr>
          <a:xfrm>
            <a:off x="934934" y="334376"/>
            <a:ext cx="1903515" cy="1015661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ru-RU" sz="4400" dirty="0"/>
              <a:t>1687</a:t>
            </a:r>
            <a:endParaRPr lang="ru-RU" sz="4400" dirty="0">
              <a:latin typeface="Calibri"/>
              <a:ea typeface="Calibri"/>
              <a:cs typeface="Times New Roman"/>
            </a:endParaRPr>
          </a:p>
          <a:p>
            <a:pPr lvl="0"/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>
            <a:off x="268289" y="416047"/>
            <a:ext cx="0" cy="1360015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333100" y="1008567"/>
            <a:ext cx="1898849" cy="830995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pPr lvl="0"/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КОЛИЧЕСТВО </a:t>
            </a:r>
          </a:p>
          <a:p>
            <a:pPr lvl="0"/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УЧАСТНИКОВ </a:t>
            </a:r>
          </a:p>
          <a:p>
            <a:pPr lvl="0"/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ИССЛЕДОВАНИЯ</a:t>
            </a:r>
            <a:endParaRPr lang="ru-RU" sz="16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31163" y="4445446"/>
            <a:ext cx="3334708" cy="2305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" name="Прямоугольник 50"/>
          <p:cNvSpPr/>
          <p:nvPr/>
        </p:nvSpPr>
        <p:spPr>
          <a:xfrm>
            <a:off x="924773" y="2642078"/>
            <a:ext cx="1307176" cy="769439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lvl="0"/>
            <a:r>
              <a:rPr lang="ru-RU" sz="4400" dirty="0" smtClean="0">
                <a:latin typeface="Arial" pitchFamily="34" charset="0"/>
                <a:cs typeface="Arial" pitchFamily="34" charset="0"/>
              </a:rPr>
              <a:t>509</a:t>
            </a:r>
            <a:endParaRPr lang="ru-RU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2066925" y="2736337"/>
            <a:ext cx="3304720" cy="584773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lvl="0"/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ЧИТАТЕЛЬСКАЯ ГРАМОТНОСТЬ</a:t>
            </a:r>
            <a:endParaRPr lang="ru-RU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2089217" y="3802105"/>
            <a:ext cx="3270032" cy="861772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МАТЕМАТИЧЕСКАЯ ГРАМОТНОСТЬ</a:t>
            </a:r>
          </a:p>
          <a:p>
            <a:pPr lvl="0" algn="ctr"/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AutoShape 5" descr="https://miro.medium.com/max/2400/1*QQL3nsLnggRfUCnldn0i7w.jpeg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61" name="Прямая соединительная линия 60"/>
          <p:cNvCxnSpPr/>
          <p:nvPr/>
        </p:nvCxnSpPr>
        <p:spPr>
          <a:xfrm flipH="1">
            <a:off x="310237" y="3411517"/>
            <a:ext cx="4280813" cy="8242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Группа 61"/>
          <p:cNvGrpSpPr/>
          <p:nvPr/>
        </p:nvGrpSpPr>
        <p:grpSpPr>
          <a:xfrm>
            <a:off x="418768" y="412865"/>
            <a:ext cx="569925" cy="540000"/>
            <a:chOff x="3621406" y="365125"/>
            <a:chExt cx="569925" cy="540000"/>
          </a:xfrm>
        </p:grpSpPr>
        <p:sp>
          <p:nvSpPr>
            <p:cNvPr id="63" name="Прямоугольник 62"/>
            <p:cNvSpPr/>
            <p:nvPr/>
          </p:nvSpPr>
          <p:spPr>
            <a:xfrm>
              <a:off x="3621406" y="365125"/>
              <a:ext cx="504000" cy="504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Прямоугольник 63"/>
            <p:cNvSpPr/>
            <p:nvPr/>
          </p:nvSpPr>
          <p:spPr>
            <a:xfrm>
              <a:off x="3903331" y="617125"/>
              <a:ext cx="288000" cy="2880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5" name="Группа 64"/>
          <p:cNvGrpSpPr/>
          <p:nvPr/>
        </p:nvGrpSpPr>
        <p:grpSpPr>
          <a:xfrm>
            <a:off x="368222" y="2756195"/>
            <a:ext cx="569925" cy="540000"/>
            <a:chOff x="3621406" y="365125"/>
            <a:chExt cx="569925" cy="540000"/>
          </a:xfrm>
        </p:grpSpPr>
        <p:sp>
          <p:nvSpPr>
            <p:cNvPr id="66" name="Прямоугольник 65"/>
            <p:cNvSpPr/>
            <p:nvPr/>
          </p:nvSpPr>
          <p:spPr>
            <a:xfrm>
              <a:off x="3621406" y="365125"/>
              <a:ext cx="504000" cy="5040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Прямоугольник 66"/>
            <p:cNvSpPr/>
            <p:nvPr/>
          </p:nvSpPr>
          <p:spPr>
            <a:xfrm>
              <a:off x="3903331" y="617125"/>
              <a:ext cx="288000" cy="288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2" name="Прямоугольник 81"/>
          <p:cNvSpPr/>
          <p:nvPr/>
        </p:nvSpPr>
        <p:spPr>
          <a:xfrm>
            <a:off x="938146" y="3680797"/>
            <a:ext cx="1293803" cy="769439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lvl="0"/>
            <a:r>
              <a:rPr lang="ru-RU" sz="4400" dirty="0" smtClean="0">
                <a:latin typeface="Arial" pitchFamily="34" charset="0"/>
                <a:cs typeface="Arial" pitchFamily="34" charset="0"/>
              </a:rPr>
              <a:t>505</a:t>
            </a:r>
            <a:endParaRPr lang="ru-RU" sz="44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3" name="Группа 82"/>
          <p:cNvGrpSpPr/>
          <p:nvPr/>
        </p:nvGrpSpPr>
        <p:grpSpPr>
          <a:xfrm>
            <a:off x="381596" y="3794915"/>
            <a:ext cx="569925" cy="540000"/>
            <a:chOff x="3621406" y="365125"/>
            <a:chExt cx="569925" cy="540000"/>
          </a:xfrm>
        </p:grpSpPr>
        <p:sp>
          <p:nvSpPr>
            <p:cNvPr id="84" name="Прямоугольник 83"/>
            <p:cNvSpPr/>
            <p:nvPr/>
          </p:nvSpPr>
          <p:spPr>
            <a:xfrm>
              <a:off x="3621406" y="365125"/>
              <a:ext cx="504000" cy="5040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" name="Прямоугольник 84"/>
            <p:cNvSpPr/>
            <p:nvPr/>
          </p:nvSpPr>
          <p:spPr>
            <a:xfrm>
              <a:off x="3903331" y="617125"/>
              <a:ext cx="288000" cy="288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A9B21-019D-4FE3-BF83-6669665EC3D8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591050" y="2468341"/>
            <a:ext cx="419100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dirty="0" smtClean="0">
                <a:solidFill>
                  <a:schemeClr val="bg1"/>
                </a:solidFill>
                <a:latin typeface="Arial Narrow" pitchFamily="34" charset="0"/>
              </a:rPr>
              <a:t>СТАТИСТИКА ОБЩЕРОССИЙСКОГО ИССЛЕДОВАНИЯ</a:t>
            </a:r>
          </a:p>
          <a:p>
            <a:pPr algn="ctr"/>
            <a:r>
              <a:rPr lang="ru-RU" sz="4400" dirty="0" smtClean="0">
                <a:solidFill>
                  <a:schemeClr val="bg1"/>
                </a:solidFill>
                <a:latin typeface="Arial Narrow" pitchFamily="34" charset="0"/>
              </a:rPr>
              <a:t>PISA</a:t>
            </a:r>
            <a:endParaRPr lang="ru-RU" sz="4400" dirty="0">
              <a:solidFill>
                <a:schemeClr val="bg1"/>
              </a:solidFill>
              <a:latin typeface="Arial Narrow" pitchFamily="34" charset="0"/>
            </a:endParaRP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 flipH="1">
            <a:off x="353707" y="4450236"/>
            <a:ext cx="4280813" cy="8242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Прямоугольник 43"/>
          <p:cNvSpPr/>
          <p:nvPr/>
        </p:nvSpPr>
        <p:spPr>
          <a:xfrm>
            <a:off x="2091032" y="4739478"/>
            <a:ext cx="3270032" cy="861772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ЕСТЕСТВЕННОНАУЧНАЯ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ГРАМОТНОСТЬ</a:t>
            </a:r>
          </a:p>
          <a:p>
            <a:pPr lvl="0" algn="ctr"/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952661" y="4618170"/>
            <a:ext cx="1293803" cy="769439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lvl="0"/>
            <a:r>
              <a:rPr lang="ru-RU" sz="4400" dirty="0" smtClean="0">
                <a:latin typeface="Arial" pitchFamily="34" charset="0"/>
                <a:cs typeface="Arial" pitchFamily="34" charset="0"/>
              </a:rPr>
              <a:t>481</a:t>
            </a:r>
            <a:endParaRPr lang="ru-RU" sz="44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6" name="Группа 45"/>
          <p:cNvGrpSpPr/>
          <p:nvPr/>
        </p:nvGrpSpPr>
        <p:grpSpPr>
          <a:xfrm>
            <a:off x="396111" y="4732288"/>
            <a:ext cx="569925" cy="540000"/>
            <a:chOff x="3621406" y="365125"/>
            <a:chExt cx="569925" cy="540000"/>
          </a:xfrm>
        </p:grpSpPr>
        <p:sp>
          <p:nvSpPr>
            <p:cNvPr id="48" name="Прямоугольник 47"/>
            <p:cNvSpPr/>
            <p:nvPr/>
          </p:nvSpPr>
          <p:spPr>
            <a:xfrm>
              <a:off x="3621406" y="365125"/>
              <a:ext cx="504000" cy="5040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Прямоугольник 49"/>
            <p:cNvSpPr/>
            <p:nvPr/>
          </p:nvSpPr>
          <p:spPr>
            <a:xfrm>
              <a:off x="3903331" y="617125"/>
              <a:ext cx="288000" cy="288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52" name="Прямая соединительная линия 51"/>
          <p:cNvCxnSpPr/>
          <p:nvPr/>
        </p:nvCxnSpPr>
        <p:spPr>
          <a:xfrm flipH="1">
            <a:off x="368222" y="5387609"/>
            <a:ext cx="4280813" cy="8242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Picture 2" descr="https://edu.lenobl.ru/media/news/images/2020/01/20/New_web_banner_1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07" r="17309"/>
          <a:stretch/>
        </p:blipFill>
        <p:spPr bwMode="auto">
          <a:xfrm>
            <a:off x="2374431" y="579458"/>
            <a:ext cx="1416436" cy="1196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Box 55"/>
          <p:cNvSpPr txBox="1"/>
          <p:nvPr/>
        </p:nvSpPr>
        <p:spPr>
          <a:xfrm>
            <a:off x="3719284" y="842206"/>
            <a:ext cx="8160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2020</a:t>
            </a:r>
            <a:endParaRPr lang="ru-RU" sz="2200" dirty="0">
              <a:solidFill>
                <a:schemeClr val="accent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76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06" b="44339"/>
          <a:stretch/>
        </p:blipFill>
        <p:spPr>
          <a:xfrm>
            <a:off x="16025" y="4151095"/>
            <a:ext cx="12175975" cy="2706905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A9B21-019D-4FE3-BF83-6669665EC3D8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-12850" y="0"/>
            <a:ext cx="6737500" cy="65335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5100" y="73135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Arial Narrow" pitchFamily="34" charset="0"/>
              </a:rPr>
              <a:t>РЕЗУЛЬТАТЫ УЧАСТНИКОВ ИССЛЕДОВАНИЯ PISA</a:t>
            </a:r>
            <a:endParaRPr lang="ru-RU" sz="24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43884" y="1507869"/>
            <a:ext cx="1983920" cy="584773"/>
          </a:xfrm>
          <a:prstGeom prst="rect">
            <a:avLst/>
          </a:prstGeom>
          <a:ln>
            <a:noFill/>
          </a:ln>
        </p:spPr>
        <p:txBody>
          <a:bodyPr wrap="square" lIns="91438" tIns="45719" rIns="91438" bIns="45719">
            <a:spAutoFit/>
          </a:bodyPr>
          <a:lstStyle/>
          <a:p>
            <a:pPr lvl="0"/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ЧИТАТЕЛЬСКАЯ </a:t>
            </a:r>
          </a:p>
          <a:p>
            <a:pPr lvl="0"/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ГРАМОТНОСТЬ</a:t>
            </a:r>
            <a:endParaRPr lang="ru-RU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066353" y="1415537"/>
            <a:ext cx="1895020" cy="769439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lvl="0"/>
            <a:r>
              <a:rPr lang="ru-RU" sz="4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583</a:t>
            </a:r>
            <a:endParaRPr lang="ru-RU" sz="4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936140" y="1529836"/>
            <a:ext cx="947510" cy="600162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lvl="0"/>
            <a:r>
              <a:rPr lang="ru-RU" sz="33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492</a:t>
            </a:r>
            <a:endParaRPr lang="ru-RU" sz="33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895240" y="1669536"/>
            <a:ext cx="947510" cy="430885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lvl="0" algn="r"/>
            <a:r>
              <a:rPr lang="ru-RU" sz="2200" dirty="0" smtClean="0">
                <a:latin typeface="Arial" pitchFamily="34" charset="0"/>
                <a:cs typeface="Arial" pitchFamily="34" charset="0"/>
              </a:rPr>
              <a:t>457</a:t>
            </a: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029504" y="730478"/>
            <a:ext cx="2755900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Arial Narrow" panose="020B0606020202030204" pitchFamily="34" charset="0"/>
              </a:rPr>
              <a:t>Наивысшие </a:t>
            </a:r>
            <a:r>
              <a:rPr lang="ru-RU" dirty="0" smtClean="0">
                <a:latin typeface="Arial Narrow" panose="020B0606020202030204" pitchFamily="34" charset="0"/>
              </a:rPr>
              <a:t>результаты</a:t>
            </a:r>
            <a:endParaRPr lang="ru-RU" dirty="0">
              <a:latin typeface="Arial Narrow" panose="020B0606020202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Arial Narrow" panose="020B0606020202030204" pitchFamily="34" charset="0"/>
              </a:rPr>
              <a:t>ОО г. Челябинска</a:t>
            </a:r>
            <a:endParaRPr lang="ru-RU" dirty="0">
              <a:latin typeface="Arial Narrow" panose="020B0606020202030204" pitchFamily="34" charset="0"/>
              <a:ea typeface="Calibri"/>
              <a:cs typeface="Times New Roman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175750" y="730477"/>
            <a:ext cx="2755900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latin typeface="Arial Narrow" panose="020B0606020202030204" pitchFamily="34" charset="0"/>
              </a:rPr>
              <a:t>Наименьшие результаты</a:t>
            </a:r>
            <a:endParaRPr lang="ru-RU" dirty="0">
              <a:latin typeface="Arial Narrow" panose="020B0606020202030204" pitchFamily="34" charset="0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Arial Narrow" panose="020B0606020202030204" pitchFamily="34" charset="0"/>
              </a:rPr>
              <a:t>ОО г. Челябинска</a:t>
            </a:r>
            <a:endParaRPr lang="ru-RU" dirty="0">
              <a:latin typeface="Arial Narrow" panose="020B0606020202030204" pitchFamily="34" charset="0"/>
              <a:ea typeface="Calibri"/>
              <a:cs typeface="Times New Roman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920140" y="730478"/>
            <a:ext cx="2755900" cy="662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latin typeface="Arial Narrow" panose="020B0606020202030204" pitchFamily="34" charset="0"/>
              </a:rPr>
              <a:t>Результаты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latin typeface="Arial Narrow" panose="020B0606020202030204" pitchFamily="34" charset="0"/>
              </a:rPr>
              <a:t>РФ</a:t>
            </a:r>
            <a:endParaRPr lang="ru-RU" dirty="0">
              <a:latin typeface="Arial Narrow" panose="020B0606020202030204" pitchFamily="34" charset="0"/>
              <a:ea typeface="Calibri"/>
              <a:cs typeface="Times New Roman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flipH="1">
            <a:off x="3858384" y="2036035"/>
            <a:ext cx="7956000" cy="8242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2148874" y="2438657"/>
            <a:ext cx="2137376" cy="584773"/>
          </a:xfrm>
          <a:prstGeom prst="rect">
            <a:avLst/>
          </a:prstGeom>
          <a:ln>
            <a:noFill/>
          </a:ln>
        </p:spPr>
        <p:txBody>
          <a:bodyPr wrap="square" lIns="91438" tIns="45719" rIns="91438" bIns="45719">
            <a:spAutoFit/>
          </a:bodyPr>
          <a:lstStyle/>
          <a:p>
            <a:r>
              <a:rPr lang="ru-RU" sz="1600" dirty="0">
                <a:latin typeface="Arial" pitchFamily="34" charset="0"/>
                <a:cs typeface="Arial" pitchFamily="34" charset="0"/>
              </a:rPr>
              <a:t>МАТЕМАТИЧЕСКАЯ ГРАМОТНОСТЬ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5071343" y="2346325"/>
            <a:ext cx="1895020" cy="769439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lvl="0"/>
            <a:r>
              <a:rPr lang="ru-RU" sz="4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585</a:t>
            </a:r>
            <a:endParaRPr lang="ru-RU" sz="4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941130" y="2460624"/>
            <a:ext cx="947510" cy="600162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lvl="0"/>
            <a:r>
              <a:rPr lang="ru-RU" sz="33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494</a:t>
            </a:r>
            <a:endParaRPr lang="ru-RU" sz="33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0900230" y="2600324"/>
            <a:ext cx="947510" cy="430885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lvl="0" algn="r"/>
            <a:r>
              <a:rPr lang="ru-RU" sz="2200" dirty="0" smtClean="0">
                <a:latin typeface="Arial" pitchFamily="34" charset="0"/>
                <a:cs typeface="Arial" pitchFamily="34" charset="0"/>
              </a:rPr>
              <a:t>432</a:t>
            </a: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 flipH="1">
            <a:off x="3863374" y="2966823"/>
            <a:ext cx="7956000" cy="8242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2148874" y="3376030"/>
            <a:ext cx="2861276" cy="584773"/>
          </a:xfrm>
          <a:prstGeom prst="rect">
            <a:avLst/>
          </a:prstGeom>
          <a:ln>
            <a:noFill/>
          </a:ln>
        </p:spPr>
        <p:txBody>
          <a:bodyPr wrap="square" lIns="91438" tIns="45719" rIns="91438" bIns="45719">
            <a:spAutoFit/>
          </a:bodyPr>
          <a:lstStyle/>
          <a:p>
            <a:r>
              <a:rPr lang="ru-RU" sz="1600" dirty="0">
                <a:latin typeface="Arial" pitchFamily="34" charset="0"/>
                <a:cs typeface="Arial" pitchFamily="34" charset="0"/>
              </a:rPr>
              <a:t>ЕСТЕСТВЕННОНАУЧНАЯ</a:t>
            </a:r>
          </a:p>
          <a:p>
            <a:pPr lvl="0"/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ГРАМОТНОСТЬ</a:t>
            </a:r>
            <a:endParaRPr lang="ru-RU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071344" y="3283698"/>
            <a:ext cx="1895020" cy="769439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lvl="0"/>
            <a:r>
              <a:rPr lang="ru-RU" sz="4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541</a:t>
            </a:r>
            <a:endParaRPr lang="ru-RU" sz="4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941131" y="3397997"/>
            <a:ext cx="947510" cy="600162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lvl="0"/>
            <a:r>
              <a:rPr lang="ru-RU" sz="33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472</a:t>
            </a:r>
            <a:endParaRPr lang="ru-RU" sz="33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0900231" y="3537697"/>
            <a:ext cx="947510" cy="430885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lvl="0" algn="r"/>
            <a:r>
              <a:rPr lang="ru-RU" sz="2200" dirty="0" smtClean="0">
                <a:latin typeface="Arial" pitchFamily="34" charset="0"/>
                <a:cs typeface="Arial" pitchFamily="34" charset="0"/>
              </a:rPr>
              <a:t>424</a:t>
            </a: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 flipH="1">
            <a:off x="3863375" y="3904196"/>
            <a:ext cx="7956000" cy="8242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760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1">
      <a:majorFont>
        <a:latin typeface="Roboto Medium"/>
        <a:ea typeface=""/>
        <a:cs typeface=""/>
      </a:majorFont>
      <a:minorFont>
        <a:latin typeface="Roboto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1864</TotalTime>
  <Words>972</Words>
  <Application>Microsoft Office PowerPoint</Application>
  <PresentationFormat>Произвольный</PresentationFormat>
  <Paragraphs>598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Жернокова Н А</cp:lastModifiedBy>
  <cp:revision>290</cp:revision>
  <dcterms:created xsi:type="dcterms:W3CDTF">2020-07-29T04:33:48Z</dcterms:created>
  <dcterms:modified xsi:type="dcterms:W3CDTF">2021-11-22T08:39:14Z</dcterms:modified>
</cp:coreProperties>
</file>